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</p:sldIdLst>
  <p:sldSz cy="5143500" cx="9144000"/>
  <p:notesSz cx="6858000" cy="9144000"/>
  <p:embeddedFontLst>
    <p:embeddedFont>
      <p:font typeface="Raleway"/>
      <p:regular r:id="rId169"/>
      <p:bold r:id="rId170"/>
      <p:italic r:id="rId171"/>
      <p:boldItalic r:id="rId172"/>
    </p:embeddedFont>
    <p:embeddedFont>
      <p:font typeface="Roboto"/>
      <p:regular r:id="rId173"/>
      <p:bold r:id="rId174"/>
      <p:italic r:id="rId175"/>
      <p:boldItalic r:id="rId176"/>
    </p:embeddedFont>
    <p:embeddedFont>
      <p:font typeface="Lato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BBD6B1-0362-41A0-BC08-F9C19AE52660}">
  <a:tblStyle styleId="{3BBBD6B1-0362-41A0-BC08-F9C19AE526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180" Type="http://schemas.openxmlformats.org/officeDocument/2006/relationships/font" Target="fonts/Lato-boldItalic.fntdata"/><Relationship Id="rId37" Type="http://schemas.openxmlformats.org/officeDocument/2006/relationships/slide" Target="slides/slide31.xml"/><Relationship Id="rId176" Type="http://schemas.openxmlformats.org/officeDocument/2006/relationships/font" Target="fonts/Roboto-boldItalic.fntdata"/><Relationship Id="rId36" Type="http://schemas.openxmlformats.org/officeDocument/2006/relationships/slide" Target="slides/slide30.xml"/><Relationship Id="rId175" Type="http://schemas.openxmlformats.org/officeDocument/2006/relationships/font" Target="fonts/Roboto-italic.fntdata"/><Relationship Id="rId39" Type="http://schemas.openxmlformats.org/officeDocument/2006/relationships/slide" Target="slides/slide33.xml"/><Relationship Id="rId174" Type="http://schemas.openxmlformats.org/officeDocument/2006/relationships/font" Target="fonts/Roboto-bold.fntdata"/><Relationship Id="rId38" Type="http://schemas.openxmlformats.org/officeDocument/2006/relationships/slide" Target="slides/slide32.xml"/><Relationship Id="rId173" Type="http://schemas.openxmlformats.org/officeDocument/2006/relationships/font" Target="fonts/Roboto-regular.fntdata"/><Relationship Id="rId179" Type="http://schemas.openxmlformats.org/officeDocument/2006/relationships/font" Target="fonts/Lato-italic.fntdata"/><Relationship Id="rId178" Type="http://schemas.openxmlformats.org/officeDocument/2006/relationships/font" Target="fonts/Lato-bold.fntdata"/><Relationship Id="rId177" Type="http://schemas.openxmlformats.org/officeDocument/2006/relationships/font" Target="fonts/La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Raleway-boldItalic.fntdata"/><Relationship Id="rId65" Type="http://schemas.openxmlformats.org/officeDocument/2006/relationships/slide" Target="slides/slide59.xml"/><Relationship Id="rId171" Type="http://schemas.openxmlformats.org/officeDocument/2006/relationships/font" Target="fonts/Raleway-italic.fntdata"/><Relationship Id="rId68" Type="http://schemas.openxmlformats.org/officeDocument/2006/relationships/slide" Target="slides/slide62.xml"/><Relationship Id="rId170" Type="http://schemas.openxmlformats.org/officeDocument/2006/relationships/font" Target="fonts/Raleway-bold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Raleway-regular.fntdata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atyushmaini.github.io/Pooling-Analysis/" TargetMode="External"/><Relationship Id="rId3" Type="http://schemas.openxmlformats.org/officeDocument/2006/relationships/hyperlink" Target="https://arxiv.org/pdf/2005.00159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702.01923.pdf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c58821710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c58821710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1dd6bd56f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1dd6bd56f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1a170d14e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1a170d14e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1a170d14e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1a170d14e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1a170d14e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1a170d14e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1d547188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1d547188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d64c6f2b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d64c6f2b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723dda086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723dda086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2c61efe7b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2c61efe7b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ccbad7cc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ccbad7cc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1d64c6f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1d64c6f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Recurrent-based contextual representations work well, but can we do without RNNs?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6e408f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6e408f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1d6e408f7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1d6e408f7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1d6e408f7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1d6e408f7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1d6e408f7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1d6e408f7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naturally incorporates bidirectional context, via the MLM task and bidirectionality of self-attention.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d6e408f7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d6e408f7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1d6e408f75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1d6e408f7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1d6e408f7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1d6e408f7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ccbad7cc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ccbad7cc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2c61efe7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2c61efe7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ca8cdb793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ca8cdb793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cc58821710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cc5882171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d6e408f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d6e408f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cc5882171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cc5882171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2c61efe7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2c61efe7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cc5882171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cc5882171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1d6e408f7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1d6e408f7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cc58821710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cc5882171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cc5882171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cc5882171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cc5882171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cc5882171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cc5882171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cc5882171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22c61efe7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22c61efe7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2c61efe7b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2c61efe7b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6e408f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6e408f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cc58821710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cc58821710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cc5882171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cc5882171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2c61efe7b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2c61efe7b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2c61efe7b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2c61efe7b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2c61efe7b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2c61efe7b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2c61efe7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2c61efe7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2c61efe7b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2c61efe7b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2c61efe7b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2c61efe7b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2c61efe7b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2c61efe7b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cc58821710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cc58821710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6e408f7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d6e408f7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2c61efe7b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2c61efe7b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cc58821710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cc58821710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cc58821710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2cc58821710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2d1cf8dd9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2d1cf8dd9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2c61efe7b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22c61efe7b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22c61efe7b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22c61efe7b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2c61efe7b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2c61efe7b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cc58821710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cc58821710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cc58821710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cc5882171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cc58821710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2cc58821710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d6e408f7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d6e408f7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cc58821710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cc58821710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cc58821710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cc58821710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2c61efe7b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2c61efe7b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2c61efe7b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22c61efe7b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24dd1500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24dd150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07bbdeb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07bbdeb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728593f5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728593f5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1d6e408f7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11d6e408f7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1d6e408f7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1d6e408f7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1d6e408f7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1d6e408f7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d6e408f7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d6e408f7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1d6e408f7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1d6e408f7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1d6e408f7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1d6e408f7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1d6e408f7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11d6e408f7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8ebb2c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8ebb2c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e92f2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e92f2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c58821710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c58821710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c5882171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c5882171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13dcccf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13dcccf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a170d14e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a170d14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13dcccf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13dcccf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1316250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1316250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1316250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1316250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316250d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316250d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07bbdeb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07bbdeb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c588217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c588217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c5882171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c588217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c5882171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c5882171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c58821710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c58821710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c588217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c588217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c5882171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c5882171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c5882171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c5882171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1316250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1316250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c588217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c588217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07bbdebb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07bbdebb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c5882171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c5882171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13dcccf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13dcccf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13dcccf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13dcccf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1587bb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1587bb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58821710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c58821710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13dcccf5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13dcccf5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587bbd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587bbd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ff9ba01e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ff9ba01e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0117801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0117801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964c42b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964c42b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1316250d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1316250d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9e6b76f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9e6b76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ff9ba01e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ff9ba01e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a39f45d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a39f45d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9e6b76f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9e6b76f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c5882171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c5882171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1316250d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1316250d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9e6b76f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9e6b76f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a170d14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a170d14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9e6b76f2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9e6b76f2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964c42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964c42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964c42b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964c42b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c5882171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c5882171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c5882171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cc5882171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22d9c06e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22d9c06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22d9c06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22d9c06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c5882171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c5882171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223a80e9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223a80e9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223a80e9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223a80e9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22d9c06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22d9c06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22d9c06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22d9c06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22d9c06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22d9c06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22d9c06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22d9c06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22d9c06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22d9c06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22d9c06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22d9c06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22d9c06e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22d9c06e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22d9c06e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22d9c06e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c58821710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c58821710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a170d14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a170d14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08f6530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08f6530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08f6530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08f6530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c5882171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cc5882171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cc5882171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cc5882171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cc5882171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cc5882171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a170d14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a170d14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0117801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0117801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964c42b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964c42b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a170d14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a170d14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c5882171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c5882171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964c42b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964c42b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22d9c06e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22d9c06e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9e6b76f2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c9e6b76f2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a39f45d1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a39f45d1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ca8cdb79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ca8cdb79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c9e6b76f2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c9e6b76f2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22d9c06e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22d9c06e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22d9c06e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22d9c06e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a170d14e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a170d14e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722d9c06e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722d9c06e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https://pratyushmaini.github.io/Pooling-Analysis/</a:t>
            </a:r>
            <a:r>
              <a:rPr lang="en"/>
              <a:t>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https://arxiv.org/pdf/2005.00159.pdf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helps with vanishing gradient and reduces positional bias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c58821710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c58821710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d6e408f7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d6e408f7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d6e408f75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d6e408f75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vs RNN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https://arxiv.org/pdf/1702.01923.pdf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1d6e408f7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1d6e408f7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cc5882171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cc5882171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0117801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0117801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0117801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0117801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cc5882171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cc5882171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1e1ad39a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1e1ad39a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d547188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d547188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1dd6bd5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1dd6bd5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98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1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600"/>
              <a:buFont typeface="Lato"/>
              <a:buNone/>
              <a:defRPr sz="9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8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680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5680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5876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297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9500" y="16944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None/>
              <a:defRPr sz="3600">
                <a:solidFill>
                  <a:srgbClr val="98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0"/>
          <p:cNvCxnSpPr/>
          <p:nvPr/>
        </p:nvCxnSpPr>
        <p:spPr>
          <a:xfrm>
            <a:off x="425200" y="45876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0"/>
          <p:cNvCxnSpPr/>
          <p:nvPr/>
        </p:nvCxnSpPr>
        <p:spPr>
          <a:xfrm>
            <a:off x="425198" y="5680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859" y="76200"/>
            <a:ext cx="81459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5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4.png"/><Relationship Id="rId4" Type="http://schemas.openxmlformats.org/officeDocument/2006/relationships/image" Target="../media/image55.png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5.png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8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arxiv.org/abs/1802.05365" TargetMode="External"/><Relationship Id="rId4" Type="http://schemas.openxmlformats.org/officeDocument/2006/relationships/image" Target="../media/image101.png"/><Relationship Id="rId5" Type="http://schemas.openxmlformats.org/officeDocument/2006/relationships/hyperlink" Target="https://docs.google.com/presentation/d/1fIhGikFPnb7G5kr58OvYC3GN4io7MznnM0aAgadvJfc/edit#slide=id.g5a8fba10ed_1_200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1.jpg"/><Relationship Id="rId7" Type="http://schemas.openxmlformats.org/officeDocument/2006/relationships/image" Target="../media/image7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1.jpg"/><Relationship Id="rId4" Type="http://schemas.openxmlformats.org/officeDocument/2006/relationships/image" Target="../media/image7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8.png"/><Relationship Id="rId4" Type="http://schemas.openxmlformats.org/officeDocument/2006/relationships/image" Target="../media/image90.png"/><Relationship Id="rId5" Type="http://schemas.openxmlformats.org/officeDocument/2006/relationships/hyperlink" Target="http://jalammar.github.io/illustrated-bert/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arxiv.org/pdf/1907.11692.pdf" TargetMode="External"/><Relationship Id="rId4" Type="http://schemas.openxmlformats.org/officeDocument/2006/relationships/image" Target="../media/image80.png"/><Relationship Id="rId5" Type="http://schemas.openxmlformats.org/officeDocument/2006/relationships/hyperlink" Target="http://web.stanford.edu/class/cs224n/slides/Jacob_Devlin_BERT.pdf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arxiv.org/pdf/1906.02715.pdf" TargetMode="External"/><Relationship Id="rId4" Type="http://schemas.openxmlformats.org/officeDocument/2006/relationships/image" Target="../media/image8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2.png"/><Relationship Id="rId4" Type="http://schemas.openxmlformats.org/officeDocument/2006/relationships/image" Target="../media/image9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5.png"/><Relationship Id="rId4" Type="http://schemas.openxmlformats.org/officeDocument/2006/relationships/image" Target="../media/image8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3.png"/><Relationship Id="rId4" Type="http://schemas.openxmlformats.org/officeDocument/2006/relationships/image" Target="../media/image33.png"/><Relationship Id="rId5" Type="http://schemas.openxmlformats.org/officeDocument/2006/relationships/image" Target="../media/image10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3.png"/><Relationship Id="rId4" Type="http://schemas.openxmlformats.org/officeDocument/2006/relationships/image" Target="../media/image3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png"/><Relationship Id="rId4" Type="http://schemas.openxmlformats.org/officeDocument/2006/relationships/hyperlink" Target="https://jalammar.github.io/illustrated-gpt2/" TargetMode="External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s://d1.awsstatic.com/events/Summits/reinvent2022/AIM405_Train-and-deploy-large-language-models-on-Amazon-SageMaker.pdf" TargetMode="External"/><Relationship Id="rId4" Type="http://schemas.openxmlformats.org/officeDocument/2006/relationships/image" Target="../media/image11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8.png"/><Relationship Id="rId4" Type="http://schemas.openxmlformats.org/officeDocument/2006/relationships/hyperlink" Target="https://web.stanford.edu/class/cs224n/slides/cs224n-2023-lecture11-prompting-rlhf.pdf" TargetMode="External"/><Relationship Id="rId5" Type="http://schemas.openxmlformats.org/officeDocument/2006/relationships/hyperlink" Target="https://web.stanford.edu/class/cs224n/slides/cs224n-2023-lecture11-prompting-rlhf.pdf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06.png"/><Relationship Id="rId4" Type="http://schemas.openxmlformats.org/officeDocument/2006/relationships/hyperlink" Target="https://arxiv.org/pdf/2206.07682.pdf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9.png"/><Relationship Id="rId4" Type="http://schemas.openxmlformats.org/officeDocument/2006/relationships/hyperlink" Target="https://arxiv.org/pdf/2109.07958.pdf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7.png"/><Relationship Id="rId4" Type="http://schemas.openxmlformats.org/officeDocument/2006/relationships/hyperlink" Target="https://arxiv.org/pdf/2109.07958.pdf" TargetMode="Externa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s://arxiv.org/pdf/2210.11416.pdf" TargetMode="External"/><Relationship Id="rId4" Type="http://schemas.openxmlformats.org/officeDocument/2006/relationships/image" Target="../media/image12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hyperlink" Target="https://arxiv.org/pdf/2305.18290.pdf" TargetMode="External"/><Relationship Id="rId4" Type="http://schemas.openxmlformats.org/officeDocument/2006/relationships/image" Target="../media/image12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arxiv.org/pdf/2203.02155.pdf" TargetMode="External"/><Relationship Id="rId4" Type="http://schemas.openxmlformats.org/officeDocument/2006/relationships/image" Target="../media/image12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s://openai.com/research/instruction-following" TargetMode="External"/><Relationship Id="rId4" Type="http://schemas.openxmlformats.org/officeDocument/2006/relationships/image" Target="../media/image11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hyperlink" Target="https://arxiv.org/pdf/1511.07916.pdf" TargetMode="External"/><Relationship Id="rId4" Type="http://schemas.openxmlformats.org/officeDocument/2006/relationships/hyperlink" Target="https://web.stanford.edu/~jurafsky/slp3/" TargetMode="External"/><Relationship Id="rId5" Type="http://schemas.openxmlformats.org/officeDocument/2006/relationships/hyperlink" Target="http://web.stanford.edu/class/cs224n/" TargetMode="External"/><Relationship Id="rId6" Type="http://schemas.openxmlformats.org/officeDocument/2006/relationships/hyperlink" Target="http://www.phontron.com/class/nn4nlp2020/" TargetMode="Externa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hyperlink" Target="https://arxiv.org/abs/1802.05365" TargetMode="External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cdn.openai.com/research-covers/language-unsupervised/language_understanding_paper.pdf" TargetMode="External"/><Relationship Id="rId6" Type="http://schemas.openxmlformats.org/officeDocument/2006/relationships/hyperlink" Target="https://arxiv.org/abs/1810.04805v2" TargetMode="External"/><Relationship Id="rId7" Type="http://schemas.openxmlformats.org/officeDocument/2006/relationships/hyperlink" Target="https://arxiv.org/pdf/2203.02155.pdf" TargetMode="External"/><Relationship Id="rId8" Type="http://schemas.openxmlformats.org/officeDocument/2006/relationships/hyperlink" Target="https://arxiv.org/pdf/2303.18223.pdf" TargetMode="Externa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hyperlink" Target="https://docs.google.com/presentation/d/1MIHl7TCnDo221jbP3ND3DUNvwaygu0hrmrvcxayS2Cg/edit?usp=sharing" TargetMode="External"/><Relationship Id="rId4" Type="http://schemas.openxmlformats.org/officeDocument/2006/relationships/hyperlink" Target="https://jalammar.github.io/illustrated-transformer/" TargetMode="External"/><Relationship Id="rId5" Type="http://schemas.openxmlformats.org/officeDocument/2006/relationships/hyperlink" Target="https://jalammar.github.io/illustrated-bert/" TargetMode="External"/><Relationship Id="rId6" Type="http://schemas.openxmlformats.org/officeDocument/2006/relationships/hyperlink" Target="https://ruder.io/nlp-imagenet/" TargetMode="Externa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11.png"/><Relationship Id="rId4" Type="http://schemas.openxmlformats.org/officeDocument/2006/relationships/hyperlink" Target="https://medium.com/deep-writing/harry-potter-" TargetMode="Externa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2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03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d4mucfpksywv.cloudfront.net/better-language-models/language_models_are_unsupervised_multitask_learners.pdf" TargetMode="External"/><Relationship Id="rId5" Type="http://schemas.openxmlformats.org/officeDocument/2006/relationships/image" Target="../media/image1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15.jpg"/><Relationship Id="rId4" Type="http://schemas.openxmlformats.org/officeDocument/2006/relationships/image" Target="../media/image126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15.jpg"/><Relationship Id="rId4" Type="http://schemas.openxmlformats.org/officeDocument/2006/relationships/image" Target="../media/image126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15.jpg"/><Relationship Id="rId4" Type="http://schemas.openxmlformats.org/officeDocument/2006/relationships/image" Target="../media/image1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hyperlink" Target="https://jalammar.github.io/illustrated-bert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stackoverflow.com/questions/55382596/how-is-wordpiece-tokenization-helpful-to-effectively-deal-with-rare-words-proble/55416944#5541694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medium.com/@abdallahashraf90x/tokenization-in-nlp-all-you-need-to-know-45c00cfa2df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dium.com/@abdallahashraf90x/tokenization-in-nlp-all-you-need-to-know-45c00cfa2df7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hyperlink" Target="https://medium.com/@abdallahashraf90x/tokenization-in-nlp-all-you-need-to-know-45c00cfa2df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medium.com/@abdallahashraf90x/tokenization-in-nlp-all-you-need-to-know-45c00cfa2df7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hyperlink" Target="https://medium.com/@abdallahashraf90x/tokenization-in-nlp-all-you-need-to-know-45c00cfa2df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hyperlink" Target="https://medium.com/@abdallahashraf90x/tokenization-in-nlp-all-you-need-to-know-45c00cfa2df7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search.google/pubs/pub45610/" TargetMode="External"/><Relationship Id="rId4" Type="http://schemas.openxmlformats.org/officeDocument/2006/relationships/image" Target="../media/image9.gif"/><Relationship Id="rId5" Type="http://schemas.openxmlformats.org/officeDocument/2006/relationships/hyperlink" Target="https://research.google/blog/zero-shot-translation-with-googles-multilingual-neural-machine-translation-syste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rxiv.org/abs/1803.04497" TargetMode="External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pdf/1911.04942.pdf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arxiv.org/pdf/1911.04942.pdf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abs/1301.3781" TargetMode="External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hyperlink" Target="http://web.stanford.edu/class/cs224n/slides/cs224n-2019-lecture01-wordvecs1.pdf" TargetMode="External"/><Relationship Id="rId5" Type="http://schemas.openxmlformats.org/officeDocument/2006/relationships/hyperlink" Target="http://web.stanford.edu/class/cs224n/slides/cs224n-2019-lecture01-wordvecs1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hyperlink" Target="http://web.stanford.edu/class/cs224n/slides/cs224n-2019-lecture01-wordvecs1.pdf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hyperlink" Target="https://lena-voita.github.io/nlp_course/word_embeddings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Relationship Id="rId4" Type="http://schemas.openxmlformats.org/officeDocument/2006/relationships/hyperlink" Target="http://web.stanford.edu/class/cs224n/slides/cs224n-2019-lecture01-wordvecs1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log.google/products/search/search-language-understanding-bert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hyperlink" Target="https://web.stanford.edu/~jurafsky/slp3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searchenginejournal.com/chatgpt-examples/474937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gif"/><Relationship Id="rId4" Type="http://schemas.openxmlformats.org/officeDocument/2006/relationships/image" Target="../media/image5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4.gif"/><Relationship Id="rId4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hyperlink" Target="https://towardsdatascience.com/illustrated-guide-to-recurrent-neural-networks-79e5eb8049c9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.png"/><Relationship Id="rId4" Type="http://schemas.openxmlformats.org/officeDocument/2006/relationships/hyperlink" Target="http://web.stanford.edu/class/cs224n/slides/cs224n-2020-lecture06-rnnlm.pdf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Relationship Id="rId4" Type="http://schemas.openxmlformats.org/officeDocument/2006/relationships/hyperlink" Target="https://towardsdatascience.com/illustrated-guide-to-recurrent-neural-networks-79e5eb8049c9" TargetMode="External"/><Relationship Id="rId5" Type="http://schemas.openxmlformats.org/officeDocument/2006/relationships/image" Target="../media/image6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Relationship Id="rId4" Type="http://schemas.openxmlformats.org/officeDocument/2006/relationships/hyperlink" Target="https://web.stanford.edu/~jurafsky/slp3/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4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arxiv.org/pdf/1806.04330.pdf" TargetMode="External"/><Relationship Id="rId4" Type="http://schemas.openxmlformats.org/officeDocument/2006/relationships/hyperlink" Target="https://arxiv.org/pdf/1806.04330.pdf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49.png"/><Relationship Id="rId7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log.dataiku.com/nlp-metamorphosi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peterbloem.nl/blog/transformers" TargetMode="External"/><Relationship Id="rId4" Type="http://schemas.openxmlformats.org/officeDocument/2006/relationships/image" Target="../media/image6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1.jpg"/><Relationship Id="rId7" Type="http://schemas.openxmlformats.org/officeDocument/2006/relationships/image" Target="../media/image7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Natural Language Processing applications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23600" y="7928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2"/>
          <p:cNvSpPr/>
          <p:nvPr/>
        </p:nvSpPr>
        <p:spPr>
          <a:xfrm>
            <a:off x="3651750" y="1567675"/>
            <a:ext cx="3111900" cy="172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future from past: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 wonder what to say 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Fill-in-the-blank: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 feel like ____ is missing</a:t>
            </a:r>
            <a:endParaRPr/>
          </a:p>
        </p:txBody>
      </p:sp>
      <p:sp>
        <p:nvSpPr>
          <p:cNvPr id="1163" name="Google Shape;1163;p112"/>
          <p:cNvSpPr txBox="1"/>
          <p:nvPr/>
        </p:nvSpPr>
        <p:spPr>
          <a:xfrm>
            <a:off x="2415750" y="128725"/>
            <a:ext cx="5393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Recipe for </a:t>
            </a:r>
            <a:r>
              <a:rPr b="1" i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 b="1" i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4" name="Google Shape;1164;p112"/>
          <p:cNvSpPr txBox="1"/>
          <p:nvPr/>
        </p:nvSpPr>
        <p:spPr>
          <a:xfrm>
            <a:off x="4000075" y="1176423"/>
            <a:ext cx="264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self-supervised tasks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ini pentru wikipedia" id="1165" name="Google Shape;11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25" y="1767356"/>
            <a:ext cx="1448450" cy="132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12"/>
          <p:cNvSpPr txBox="1"/>
          <p:nvPr/>
        </p:nvSpPr>
        <p:spPr>
          <a:xfrm>
            <a:off x="7109300" y="1190275"/>
            <a:ext cx="1393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lots of data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7" name="Google Shape;116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13" y="2805537"/>
            <a:ext cx="2013050" cy="1326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168" name="Google Shape;116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25" y="1075763"/>
            <a:ext cx="2897676" cy="137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169" name="Google Shape;1169;p112"/>
          <p:cNvSpPr/>
          <p:nvPr/>
        </p:nvSpPr>
        <p:spPr>
          <a:xfrm>
            <a:off x="269600" y="841313"/>
            <a:ext cx="3202200" cy="362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12"/>
          <p:cNvSpPr txBox="1"/>
          <p:nvPr/>
        </p:nvSpPr>
        <p:spPr>
          <a:xfrm>
            <a:off x="359900" y="2451650"/>
            <a:ext cx="311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based on recurrent networks (ELMo)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112"/>
          <p:cNvSpPr txBox="1"/>
          <p:nvPr/>
        </p:nvSpPr>
        <p:spPr>
          <a:xfrm>
            <a:off x="632875" y="4131938"/>
            <a:ext cx="2512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based on Transformer (BERT)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2" name="Google Shape;1172;p112"/>
          <p:cNvSpPr/>
          <p:nvPr/>
        </p:nvSpPr>
        <p:spPr>
          <a:xfrm>
            <a:off x="6943600" y="1567663"/>
            <a:ext cx="1745400" cy="166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2"/>
          <p:cNvSpPr txBox="1"/>
          <p:nvPr/>
        </p:nvSpPr>
        <p:spPr>
          <a:xfrm>
            <a:off x="1008775" y="446525"/>
            <a:ext cx="1556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architectures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3"/>
          <p:cNvSpPr txBox="1"/>
          <p:nvPr>
            <p:ph type="title"/>
          </p:nvPr>
        </p:nvSpPr>
        <p:spPr>
          <a:xfrm>
            <a:off x="2400250" y="575950"/>
            <a:ext cx="6676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RNN</a:t>
            </a:r>
            <a:r>
              <a:rPr lang="en" sz="2300"/>
              <a:t> hidden states as contextual embeddings</a:t>
            </a:r>
            <a:endParaRPr sz="2300"/>
          </a:p>
        </p:txBody>
      </p:sp>
      <p:sp>
        <p:nvSpPr>
          <p:cNvPr id="1179" name="Google Shape;1179;p113"/>
          <p:cNvSpPr txBox="1"/>
          <p:nvPr>
            <p:ph idx="1" type="body"/>
          </p:nvPr>
        </p:nvSpPr>
        <p:spPr>
          <a:xfrm>
            <a:off x="0" y="1060200"/>
            <a:ext cx="31224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</a:t>
            </a:r>
            <a:r>
              <a:rPr lang="en" sz="1500"/>
              <a:t> can be seen as: </a:t>
            </a:r>
            <a:endParaRPr baseline="-25000"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i="1" lang="en" sz="1500"/>
              <a:t>contextual</a:t>
            </a:r>
            <a:r>
              <a:rPr lang="en" sz="1500"/>
              <a:t> </a:t>
            </a:r>
            <a:r>
              <a:rPr b="1" lang="en" sz="1500"/>
              <a:t>word embedding</a:t>
            </a:r>
            <a:r>
              <a:rPr lang="en" sz="1500"/>
              <a:t> of x</a:t>
            </a:r>
            <a:r>
              <a:rPr baseline="-25000" lang="en" sz="1500"/>
              <a:t>t</a:t>
            </a:r>
            <a:r>
              <a:rPr lang="en" sz="1500"/>
              <a:t>  (embedding of x</a:t>
            </a:r>
            <a:r>
              <a:rPr baseline="-25000" lang="en" sz="1500"/>
              <a:t>t</a:t>
            </a:r>
            <a:r>
              <a:rPr lang="en" sz="1500"/>
              <a:t> that takes into account its             </a:t>
            </a:r>
            <a:r>
              <a:rPr i="1" lang="en" sz="1500"/>
              <a:t>left context</a:t>
            </a:r>
            <a:r>
              <a:rPr lang="en" sz="1500"/>
              <a:t> x</a:t>
            </a:r>
            <a:r>
              <a:rPr baseline="-25000" lang="en" sz="1500"/>
              <a:t>1</a:t>
            </a:r>
            <a:r>
              <a:rPr lang="en" sz="1500"/>
              <a:t>, x</a:t>
            </a:r>
            <a:r>
              <a:rPr baseline="-25000" lang="en" sz="1500"/>
              <a:t>2</a:t>
            </a:r>
            <a:r>
              <a:rPr lang="en" sz="1500"/>
              <a:t>, …, x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</p:txBody>
      </p:sp>
      <p:sp>
        <p:nvSpPr>
          <p:cNvPr id="1180" name="Google Shape;1180;p113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181" name="Google Shape;118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4"/>
          <p:cNvSpPr txBox="1"/>
          <p:nvPr>
            <p:ph type="title"/>
          </p:nvPr>
        </p:nvSpPr>
        <p:spPr>
          <a:xfrm>
            <a:off x="2400250" y="575950"/>
            <a:ext cx="6651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/>
              <a:t>RNN hidden states as contextual embeddings</a:t>
            </a:r>
            <a:endParaRPr/>
          </a:p>
        </p:txBody>
      </p:sp>
      <p:sp>
        <p:nvSpPr>
          <p:cNvPr id="1187" name="Google Shape;1187;p114"/>
          <p:cNvSpPr txBox="1"/>
          <p:nvPr>
            <p:ph idx="1" type="body"/>
          </p:nvPr>
        </p:nvSpPr>
        <p:spPr>
          <a:xfrm>
            <a:off x="0" y="1060200"/>
            <a:ext cx="30582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hidden state h</a:t>
            </a:r>
            <a:r>
              <a:rPr baseline="-25000" lang="en" sz="1500"/>
              <a:t>3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i="1" lang="en" sz="1500"/>
              <a:t>contextual</a:t>
            </a:r>
            <a:r>
              <a:rPr lang="en" sz="1500"/>
              <a:t> </a:t>
            </a:r>
            <a:r>
              <a:rPr b="1" lang="en" sz="1500"/>
              <a:t>word embedding</a:t>
            </a:r>
            <a:r>
              <a:rPr lang="en" sz="1500"/>
              <a:t> of </a:t>
            </a:r>
            <a:r>
              <a:rPr b="1" lang="en" sz="1500"/>
              <a:t>‘</a:t>
            </a:r>
            <a:r>
              <a:rPr b="1" lang="en" sz="1500">
                <a:solidFill>
                  <a:srgbClr val="DBBC7D"/>
                </a:solidFill>
              </a:rPr>
              <a:t>is</a:t>
            </a:r>
            <a:r>
              <a:rPr b="1" lang="en" sz="1500"/>
              <a:t>’</a:t>
            </a:r>
            <a:r>
              <a:rPr lang="en" sz="1500"/>
              <a:t> (made from the           </a:t>
            </a:r>
            <a:r>
              <a:rPr i="1" lang="en" sz="1500"/>
              <a:t>static word embedding</a:t>
            </a:r>
            <a:r>
              <a:rPr lang="en" sz="1500"/>
              <a:t> of </a:t>
            </a:r>
            <a:r>
              <a:rPr b="1" lang="en" sz="1500"/>
              <a:t>‘</a:t>
            </a:r>
            <a:r>
              <a:rPr b="1" lang="en" sz="1500">
                <a:solidFill>
                  <a:srgbClr val="DBBC7D"/>
                </a:solidFill>
              </a:rPr>
              <a:t>is</a:t>
            </a:r>
            <a:r>
              <a:rPr b="1" lang="en" sz="1500"/>
              <a:t>’</a:t>
            </a:r>
            <a:r>
              <a:rPr lang="en" sz="1500"/>
              <a:t> and its left context ‘What time’)</a:t>
            </a:r>
            <a:endParaRPr sz="1500"/>
          </a:p>
        </p:txBody>
      </p:sp>
      <p:pic>
        <p:nvPicPr>
          <p:cNvPr id="1188" name="Google Shape;118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38" y="1143625"/>
            <a:ext cx="526525" cy="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4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5"/>
          <p:cNvSpPr txBox="1"/>
          <p:nvPr>
            <p:ph type="title"/>
          </p:nvPr>
        </p:nvSpPr>
        <p:spPr>
          <a:xfrm>
            <a:off x="2400250" y="575950"/>
            <a:ext cx="6684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/>
              <a:t>RNN hidden states as contextual embeddings</a:t>
            </a:r>
            <a:endParaRPr/>
          </a:p>
        </p:txBody>
      </p:sp>
      <p:pic>
        <p:nvPicPr>
          <p:cNvPr id="1196" name="Google Shape;119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5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sp>
        <p:nvSpPr>
          <p:cNvPr id="1198" name="Google Shape;1198;p115"/>
          <p:cNvSpPr txBox="1"/>
          <p:nvPr>
            <p:ph idx="1" type="body"/>
          </p:nvPr>
        </p:nvSpPr>
        <p:spPr>
          <a:xfrm>
            <a:off x="0" y="1060200"/>
            <a:ext cx="33216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contextual word embeddings:</a:t>
            </a:r>
            <a:endParaRPr baseline="-25000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1</a:t>
            </a:r>
            <a:r>
              <a:rPr lang="en" sz="1500"/>
              <a:t>- contextual embedding of </a:t>
            </a:r>
            <a:r>
              <a:rPr b="1" lang="en" sz="1500">
                <a:solidFill>
                  <a:srgbClr val="3C4043"/>
                </a:solidFill>
              </a:rPr>
              <a:t>‘What’</a:t>
            </a:r>
            <a:endParaRPr b="1" baseline="-25000" sz="1500">
              <a:solidFill>
                <a:srgbClr val="3C4043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2</a:t>
            </a:r>
            <a:r>
              <a:rPr lang="en" sz="1500"/>
              <a:t>- emb. of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aseline="-25000" sz="1500">
              <a:solidFill>
                <a:srgbClr val="595959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3</a:t>
            </a:r>
            <a:r>
              <a:rPr lang="en" sz="1500"/>
              <a:t>- emb. of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 </a:t>
            </a:r>
            <a:r>
              <a:rPr lang="en" sz="1500">
                <a:solidFill>
                  <a:srgbClr val="595959"/>
                </a:solidFill>
              </a:rPr>
              <a:t>and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="1" baseline="-25000" sz="1500">
              <a:solidFill>
                <a:srgbClr val="F1C232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4</a:t>
            </a:r>
            <a:r>
              <a:rPr lang="en" sz="1500"/>
              <a:t>- emb. of </a:t>
            </a:r>
            <a:r>
              <a:rPr b="1" lang="en" sz="1500">
                <a:solidFill>
                  <a:srgbClr val="E69138"/>
                </a:solidFill>
              </a:rPr>
              <a:t>‘it’ 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‘What’, </a:t>
            </a:r>
            <a:r>
              <a:rPr b="1" lang="en" sz="1500">
                <a:solidFill>
                  <a:srgbClr val="38761D"/>
                </a:solidFill>
              </a:rPr>
              <a:t>‘time’ </a:t>
            </a:r>
            <a:r>
              <a:rPr lang="en" sz="1500">
                <a:solidFill>
                  <a:schemeClr val="lt2"/>
                </a:solidFill>
              </a:rPr>
              <a:t>and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="1" baseline="-25000" sz="1500">
              <a:solidFill>
                <a:srgbClr val="E69138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</a:t>
            </a:r>
            <a:r>
              <a:rPr baseline="-25000" lang="en" sz="1500"/>
              <a:t>5</a:t>
            </a:r>
            <a:r>
              <a:rPr lang="en" sz="1500"/>
              <a:t>- emb. of ‘</a:t>
            </a:r>
            <a:r>
              <a:rPr b="1" lang="en" sz="1500">
                <a:solidFill>
                  <a:srgbClr val="FF0000"/>
                </a:solidFill>
              </a:rPr>
              <a:t>?</a:t>
            </a:r>
            <a:r>
              <a:rPr lang="en" sz="1500"/>
              <a:t>’</a:t>
            </a:r>
            <a:r>
              <a:rPr lang="en" sz="1500">
                <a:solidFill>
                  <a:srgbClr val="595959"/>
                </a:solidFill>
              </a:rPr>
              <a:t>(that knows about </a:t>
            </a:r>
            <a:r>
              <a:rPr b="1" lang="en" sz="1500">
                <a:solidFill>
                  <a:srgbClr val="595959"/>
                </a:solidFill>
              </a:rPr>
              <a:t>‘What’, </a:t>
            </a:r>
            <a:r>
              <a:rPr b="1" lang="en" sz="1500">
                <a:solidFill>
                  <a:srgbClr val="38761D"/>
                </a:solidFill>
              </a:rPr>
              <a:t>‘time’, </a:t>
            </a:r>
            <a:r>
              <a:rPr b="1" lang="en" sz="1500">
                <a:solidFill>
                  <a:srgbClr val="F1C232"/>
                </a:solidFill>
              </a:rPr>
              <a:t>‘is’ </a:t>
            </a:r>
            <a:r>
              <a:rPr lang="en" sz="1500">
                <a:solidFill>
                  <a:schemeClr val="lt2"/>
                </a:solidFill>
              </a:rPr>
              <a:t>and</a:t>
            </a:r>
            <a:r>
              <a:rPr b="1" lang="en" sz="1500">
                <a:solidFill>
                  <a:srgbClr val="F1C232"/>
                </a:solidFill>
              </a:rPr>
              <a:t> </a:t>
            </a:r>
            <a:r>
              <a:rPr b="1" lang="en" sz="1500">
                <a:solidFill>
                  <a:srgbClr val="E69138"/>
                </a:solidFill>
              </a:rPr>
              <a:t>‘it’</a:t>
            </a:r>
            <a:r>
              <a:rPr lang="en" sz="1500">
                <a:solidFill>
                  <a:srgbClr val="595959"/>
                </a:solidFill>
              </a:rPr>
              <a:t>)</a:t>
            </a:r>
            <a:endParaRPr baseline="-25000"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6"/>
          <p:cNvSpPr txBox="1"/>
          <p:nvPr>
            <p:ph type="title"/>
          </p:nvPr>
        </p:nvSpPr>
        <p:spPr>
          <a:xfrm>
            <a:off x="320050" y="66175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Bidirectional contextual word embeddings</a:t>
            </a:r>
            <a:endParaRPr sz="2400"/>
          </a:p>
        </p:txBody>
      </p:sp>
      <p:sp>
        <p:nvSpPr>
          <p:cNvPr id="1204" name="Google Shape;1204;p116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 txBox="1"/>
          <p:nvPr/>
        </p:nvSpPr>
        <p:spPr>
          <a:xfrm>
            <a:off x="197375" y="701575"/>
            <a:ext cx="9048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combine hidden states from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left-to-right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right-to-left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deep</a:t>
            </a:r>
            <a:r>
              <a:rPr lang="en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RNNs at several depths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7" name="Google Shape;1207;p116"/>
          <p:cNvSpPr txBox="1"/>
          <p:nvPr/>
        </p:nvSpPr>
        <p:spPr>
          <a:xfrm>
            <a:off x="2777300" y="4746475"/>
            <a:ext cx="4602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http://jalammar.github.io/illustrated-bert/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8" name="Google Shape;120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75" y="1226600"/>
            <a:ext cx="7917975" cy="3608575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09" name="Google Shape;1209;p116"/>
          <p:cNvSpPr/>
          <p:nvPr/>
        </p:nvSpPr>
        <p:spPr>
          <a:xfrm>
            <a:off x="3033775" y="2081525"/>
            <a:ext cx="995400" cy="266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6708475" y="2081525"/>
            <a:ext cx="929100" cy="266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2338700" y="1651800"/>
            <a:ext cx="6116700" cy="36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17"/>
          <p:cNvSpPr txBox="1"/>
          <p:nvPr>
            <p:ph type="title"/>
          </p:nvPr>
        </p:nvSpPr>
        <p:spPr>
          <a:xfrm>
            <a:off x="302575" y="49075"/>
            <a:ext cx="7221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Contextual word embeddings from Transformer</a:t>
            </a:r>
            <a:endParaRPr sz="2400"/>
          </a:p>
        </p:txBody>
      </p:sp>
      <p:sp>
        <p:nvSpPr>
          <p:cNvPr id="1217" name="Google Shape;1217;p117"/>
          <p:cNvSpPr txBox="1"/>
          <p:nvPr/>
        </p:nvSpPr>
        <p:spPr>
          <a:xfrm>
            <a:off x="352375" y="2188800"/>
            <a:ext cx="58560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117"/>
          <p:cNvSpPr txBox="1"/>
          <p:nvPr>
            <p:ph idx="1" type="body"/>
          </p:nvPr>
        </p:nvSpPr>
        <p:spPr>
          <a:xfrm>
            <a:off x="352375" y="767425"/>
            <a:ext cx="86019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/>
              <a:t>each output vector </a:t>
            </a:r>
            <a:r>
              <a:rPr lang="en" sz="1900"/>
              <a:t>y</a:t>
            </a:r>
            <a:r>
              <a:rPr baseline="30000" lang="en" sz="1900"/>
              <a:t>(i) </a:t>
            </a:r>
            <a:r>
              <a:rPr b="1" lang="en" sz="1900"/>
              <a:t>incorporates context from all input vectors</a:t>
            </a:r>
            <a:r>
              <a:rPr lang="en" sz="1900"/>
              <a:t> </a:t>
            </a:r>
            <a:r>
              <a:rPr lang="en" sz="1900"/>
              <a:t>x</a:t>
            </a:r>
            <a:r>
              <a:rPr baseline="30000" lang="en" sz="1900"/>
              <a:t>(1)</a:t>
            </a:r>
            <a:r>
              <a:rPr lang="en" sz="1900"/>
              <a:t>, x</a:t>
            </a:r>
            <a:r>
              <a:rPr baseline="30000" lang="en" sz="1900"/>
              <a:t>(2)</a:t>
            </a:r>
            <a:r>
              <a:rPr lang="en" sz="1900"/>
              <a:t>, …, x</a:t>
            </a:r>
            <a:r>
              <a:rPr baseline="30000" lang="en" sz="1900"/>
              <a:t>(N)</a:t>
            </a:r>
            <a:endParaRPr sz="19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500"/>
              <a:t>   					  						          </a:t>
            </a:r>
            <a:endParaRPr sz="1500"/>
          </a:p>
        </p:txBody>
      </p:sp>
      <p:pic>
        <p:nvPicPr>
          <p:cNvPr id="1219" name="Google Shape;121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50" y="2804400"/>
            <a:ext cx="6673543" cy="1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17"/>
          <p:cNvSpPr txBox="1"/>
          <p:nvPr/>
        </p:nvSpPr>
        <p:spPr>
          <a:xfrm>
            <a:off x="377500" y="3721125"/>
            <a:ext cx="11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1" name="Google Shape;1221;p117"/>
          <p:cNvSpPr txBox="1"/>
          <p:nvPr/>
        </p:nvSpPr>
        <p:spPr>
          <a:xfrm>
            <a:off x="352375" y="2728775"/>
            <a:ext cx="14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2" name="Google Shape;1222;p117"/>
          <p:cNvCxnSpPr>
            <a:stCxn id="1223" idx="0"/>
          </p:cNvCxnSpPr>
          <p:nvPr/>
        </p:nvCxnSpPr>
        <p:spPr>
          <a:xfrm flipH="1" rot="10800000">
            <a:off x="4535325" y="2609375"/>
            <a:ext cx="32640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117"/>
          <p:cNvSpPr/>
          <p:nvPr/>
        </p:nvSpPr>
        <p:spPr>
          <a:xfrm>
            <a:off x="4039125" y="2829275"/>
            <a:ext cx="992400" cy="41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17"/>
          <p:cNvSpPr txBox="1"/>
          <p:nvPr/>
        </p:nvSpPr>
        <p:spPr>
          <a:xfrm>
            <a:off x="3559050" y="1928375"/>
            <a:ext cx="3912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knows about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‘The’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‘Broadway’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‘premiered’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‘yesterday’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8"/>
          <p:cNvSpPr txBox="1"/>
          <p:nvPr>
            <p:ph type="title"/>
          </p:nvPr>
        </p:nvSpPr>
        <p:spPr>
          <a:xfrm>
            <a:off x="2400250" y="575950"/>
            <a:ext cx="6633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ELMo </a:t>
            </a:r>
            <a:r>
              <a:rPr lang="en" sz="2600">
                <a:solidFill>
                  <a:srgbClr val="1A1A1A"/>
                </a:solidFill>
              </a:rPr>
              <a:t>(</a:t>
            </a:r>
            <a:r>
              <a:rPr lang="en" sz="2600" u="sng">
                <a:solidFill>
                  <a:schemeClr val="hlink"/>
                </a:solidFill>
                <a:hlinkClick r:id="rId3"/>
              </a:rPr>
              <a:t>Peters et. al 2018</a:t>
            </a:r>
            <a:r>
              <a:rPr lang="en" sz="2600">
                <a:solidFill>
                  <a:srgbClr val="1A1A1A"/>
                </a:solidFill>
              </a:rPr>
              <a:t>)</a:t>
            </a:r>
            <a:endParaRPr sz="26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30" name="Google Shape;1230;p118"/>
          <p:cNvSpPr txBox="1"/>
          <p:nvPr>
            <p:ph idx="1" type="body"/>
          </p:nvPr>
        </p:nvSpPr>
        <p:spPr>
          <a:xfrm>
            <a:off x="113875" y="1011725"/>
            <a:ext cx="28944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mix bidirectional hidden states from</a:t>
            </a:r>
            <a:r>
              <a:rPr b="1" lang="en" sz="1600">
                <a:solidFill>
                  <a:srgbClr val="595959"/>
                </a:solidFill>
              </a:rPr>
              <a:t> all depths</a:t>
            </a:r>
            <a:endParaRPr b="1"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i="1" lang="en" sz="1600">
                <a:solidFill>
                  <a:srgbClr val="595959"/>
                </a:solidFill>
              </a:rPr>
              <a:t>lower level</a:t>
            </a:r>
            <a:r>
              <a:rPr lang="en" sz="1600">
                <a:solidFill>
                  <a:srgbClr val="595959"/>
                </a:solidFill>
              </a:rPr>
              <a:t> hidden states capture </a:t>
            </a:r>
            <a:r>
              <a:rPr b="1" i="1" lang="en" sz="1600">
                <a:solidFill>
                  <a:srgbClr val="595959"/>
                </a:solidFill>
              </a:rPr>
              <a:t>syntax</a:t>
            </a:r>
            <a:r>
              <a:rPr lang="en" sz="1600">
                <a:solidFill>
                  <a:srgbClr val="595959"/>
                </a:solidFill>
              </a:rPr>
              <a:t>, while </a:t>
            </a:r>
            <a:r>
              <a:rPr i="1" lang="en" sz="1600">
                <a:solidFill>
                  <a:srgbClr val="595959"/>
                </a:solidFill>
              </a:rPr>
              <a:t>higher level</a:t>
            </a:r>
            <a:r>
              <a:rPr lang="en" sz="1600">
                <a:solidFill>
                  <a:srgbClr val="595959"/>
                </a:solidFill>
              </a:rPr>
              <a:t> hidden states capture </a:t>
            </a:r>
            <a:r>
              <a:rPr b="1" i="1" lang="en" sz="1600">
                <a:solidFill>
                  <a:srgbClr val="595959"/>
                </a:solidFill>
              </a:rPr>
              <a:t>semantic</a:t>
            </a:r>
            <a:r>
              <a:rPr lang="en" sz="1600">
                <a:solidFill>
                  <a:srgbClr val="595959"/>
                </a:solidFill>
              </a:rPr>
              <a:t> aspects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plug ELMo vectors in the target task model and fine-tune ƛ coefficients </a:t>
            </a:r>
            <a:endParaRPr sz="1400"/>
          </a:p>
        </p:txBody>
      </p:sp>
      <p:pic>
        <p:nvPicPr>
          <p:cNvPr id="1231" name="Google Shape;1231;p118"/>
          <p:cNvPicPr preferRelativeResize="0"/>
          <p:nvPr/>
        </p:nvPicPr>
        <p:blipFill rotWithShape="1">
          <a:blip r:embed="rId4">
            <a:alphaModFix/>
          </a:blip>
          <a:srcRect b="2059" l="0" r="0" t="-2060"/>
          <a:stretch/>
        </p:blipFill>
        <p:spPr>
          <a:xfrm>
            <a:off x="3035500" y="1266745"/>
            <a:ext cx="5686350" cy="338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8"/>
          <p:cNvSpPr txBox="1"/>
          <p:nvPr/>
        </p:nvSpPr>
        <p:spPr>
          <a:xfrm>
            <a:off x="2510700" y="4787850"/>
            <a:ext cx="6633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Transfer Learning in Natural Language Processing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by Sebastian Ruder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9"/>
          <p:cNvSpPr txBox="1"/>
          <p:nvPr>
            <p:ph type="title"/>
          </p:nvPr>
        </p:nvSpPr>
        <p:spPr>
          <a:xfrm>
            <a:off x="0" y="-237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deep features in CV vs NLP</a:t>
            </a:r>
            <a:endParaRPr sz="2400"/>
          </a:p>
        </p:txBody>
      </p:sp>
      <p:pic>
        <p:nvPicPr>
          <p:cNvPr id="1238" name="Google Shape;123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75" y="3167825"/>
            <a:ext cx="1346650" cy="7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350" y="2278050"/>
            <a:ext cx="1385275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975" y="1362102"/>
            <a:ext cx="1346650" cy="8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850" y="4191519"/>
            <a:ext cx="1295099" cy="8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19"/>
          <p:cNvSpPr txBox="1"/>
          <p:nvPr/>
        </p:nvSpPr>
        <p:spPr>
          <a:xfrm>
            <a:off x="360500" y="3111425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3" name="Google Shape;1243;p119"/>
          <p:cNvSpPr txBox="1"/>
          <p:nvPr/>
        </p:nvSpPr>
        <p:spPr>
          <a:xfrm>
            <a:off x="360500" y="2278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mid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4" name="Google Shape;1244;p119"/>
          <p:cNvSpPr txBox="1"/>
          <p:nvPr/>
        </p:nvSpPr>
        <p:spPr>
          <a:xfrm>
            <a:off x="360500" y="1445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high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5" name="Google Shape;1245;p119"/>
          <p:cNvSpPr/>
          <p:nvPr/>
        </p:nvSpPr>
        <p:spPr>
          <a:xfrm>
            <a:off x="5756348" y="315636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9"/>
          <p:cNvSpPr txBox="1"/>
          <p:nvPr/>
        </p:nvSpPr>
        <p:spPr>
          <a:xfrm>
            <a:off x="5458225" y="4125275"/>
            <a:ext cx="245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7" name="Google Shape;1247;p119"/>
          <p:cNvSpPr txBox="1"/>
          <p:nvPr/>
        </p:nvSpPr>
        <p:spPr>
          <a:xfrm>
            <a:off x="5144700" y="4523625"/>
            <a:ext cx="323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students opened their books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8" name="Google Shape;1248;p119"/>
          <p:cNvCxnSpPr>
            <a:stCxn id="1241" idx="0"/>
            <a:endCxn id="1238" idx="2"/>
          </p:cNvCxnSpPr>
          <p:nvPr/>
        </p:nvCxnSpPr>
        <p:spPr>
          <a:xfrm rot="10800000">
            <a:off x="3011399" y="3958719"/>
            <a:ext cx="0" cy="232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9" name="Google Shape;1249;p119"/>
          <p:cNvCxnSpPr>
            <a:stCxn id="1247" idx="0"/>
            <a:endCxn id="1245" idx="4"/>
          </p:cNvCxnSpPr>
          <p:nvPr/>
        </p:nvCxnSpPr>
        <p:spPr>
          <a:xfrm rot="10800000">
            <a:off x="6763650" y="3943425"/>
            <a:ext cx="0" cy="580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0" name="Google Shape;1250;p119"/>
          <p:cNvSpPr txBox="1"/>
          <p:nvPr/>
        </p:nvSpPr>
        <p:spPr>
          <a:xfrm>
            <a:off x="5955813" y="311841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1" name="Google Shape;1251;p119"/>
          <p:cNvSpPr txBox="1"/>
          <p:nvPr/>
        </p:nvSpPr>
        <p:spPr>
          <a:xfrm>
            <a:off x="6161413" y="29487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2" name="Google Shape;1252;p119"/>
          <p:cNvSpPr txBox="1"/>
          <p:nvPr/>
        </p:nvSpPr>
        <p:spPr>
          <a:xfrm>
            <a:off x="6890163" y="2768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3" name="Google Shape;1253;p119"/>
          <p:cNvSpPr txBox="1"/>
          <p:nvPr/>
        </p:nvSpPr>
        <p:spPr>
          <a:xfrm>
            <a:off x="6797488" y="3349450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4" name="Google Shape;1254;p119"/>
          <p:cNvCxnSpPr/>
          <p:nvPr/>
        </p:nvCxnSpPr>
        <p:spPr>
          <a:xfrm flipH="1" rot="10800000">
            <a:off x="166700" y="30260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119"/>
          <p:cNvCxnSpPr/>
          <p:nvPr/>
        </p:nvCxnSpPr>
        <p:spPr>
          <a:xfrm flipH="1" rot="10800000">
            <a:off x="166700" y="2135163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119"/>
          <p:cNvCxnSpPr/>
          <p:nvPr/>
        </p:nvCxnSpPr>
        <p:spPr>
          <a:xfrm flipH="1" rot="10800000">
            <a:off x="166700" y="12443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257" name="Google Shape;1257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950" y="637450"/>
            <a:ext cx="1170439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425" y="637463"/>
            <a:ext cx="1170439" cy="4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9" name="Google Shape;1259;p119"/>
          <p:cNvCxnSpPr>
            <a:stCxn id="1260" idx="0"/>
            <a:endCxn id="1258" idx="2"/>
          </p:cNvCxnSpPr>
          <p:nvPr/>
        </p:nvCxnSpPr>
        <p:spPr>
          <a:xfrm rot="10800000">
            <a:off x="6763645" y="1118363"/>
            <a:ext cx="0" cy="316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119"/>
          <p:cNvCxnSpPr>
            <a:stCxn id="1240" idx="0"/>
            <a:endCxn id="1257" idx="2"/>
          </p:cNvCxnSpPr>
          <p:nvPr/>
        </p:nvCxnSpPr>
        <p:spPr>
          <a:xfrm flipH="1" rot="10800000">
            <a:off x="3024300" y="1118202"/>
            <a:ext cx="12900" cy="243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2" name="Google Shape;1262;p119"/>
          <p:cNvCxnSpPr/>
          <p:nvPr/>
        </p:nvCxnSpPr>
        <p:spPr>
          <a:xfrm flipH="1" rot="10800000">
            <a:off x="3036874" y="2109307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3" name="Google Shape;1263;p119"/>
          <p:cNvCxnSpPr/>
          <p:nvPr/>
        </p:nvCxnSpPr>
        <p:spPr>
          <a:xfrm flipH="1" rot="10800000">
            <a:off x="3036874" y="3026032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4" name="Google Shape;1264;p119"/>
          <p:cNvSpPr txBox="1"/>
          <p:nvPr/>
        </p:nvSpPr>
        <p:spPr>
          <a:xfrm>
            <a:off x="7986800" y="3156350"/>
            <a:ext cx="1144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5" name="Google Shape;1265;p119"/>
          <p:cNvSpPr/>
          <p:nvPr/>
        </p:nvSpPr>
        <p:spPr>
          <a:xfrm>
            <a:off x="5755898" y="223321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9"/>
          <p:cNvSpPr txBox="1"/>
          <p:nvPr/>
        </p:nvSpPr>
        <p:spPr>
          <a:xfrm>
            <a:off x="6437438" y="2426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7" name="Google Shape;1267;p119"/>
          <p:cNvSpPr txBox="1"/>
          <p:nvPr/>
        </p:nvSpPr>
        <p:spPr>
          <a:xfrm>
            <a:off x="6019963" y="223322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8" name="Google Shape;1268;p119"/>
          <p:cNvSpPr txBox="1"/>
          <p:nvPr/>
        </p:nvSpPr>
        <p:spPr>
          <a:xfrm>
            <a:off x="6071413" y="20655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119"/>
          <p:cNvSpPr txBox="1"/>
          <p:nvPr/>
        </p:nvSpPr>
        <p:spPr>
          <a:xfrm>
            <a:off x="6161413" y="1890438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0" name="Google Shape;1270;p119"/>
          <p:cNvSpPr txBox="1"/>
          <p:nvPr/>
        </p:nvSpPr>
        <p:spPr>
          <a:xfrm>
            <a:off x="7940900" y="2174788"/>
            <a:ext cx="1144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1" name="Google Shape;1271;p119"/>
          <p:cNvCxnSpPr/>
          <p:nvPr/>
        </p:nvCxnSpPr>
        <p:spPr>
          <a:xfrm flipH="1" rot="10800000">
            <a:off x="6751550" y="1857775"/>
            <a:ext cx="8100" cy="351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119"/>
          <p:cNvSpPr txBox="1"/>
          <p:nvPr/>
        </p:nvSpPr>
        <p:spPr>
          <a:xfrm>
            <a:off x="6544975" y="1328613"/>
            <a:ext cx="5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3" name="Google Shape;1273;p119"/>
          <p:cNvSpPr txBox="1"/>
          <p:nvPr/>
        </p:nvSpPr>
        <p:spPr>
          <a:xfrm>
            <a:off x="3861750" y="1272450"/>
            <a:ext cx="13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19"/>
          <p:cNvSpPr/>
          <p:nvPr/>
        </p:nvSpPr>
        <p:spPr>
          <a:xfrm>
            <a:off x="3658950" y="4532325"/>
            <a:ext cx="5139000" cy="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9"/>
          <p:cNvSpPr/>
          <p:nvPr/>
        </p:nvSpPr>
        <p:spPr>
          <a:xfrm>
            <a:off x="5334275" y="1280100"/>
            <a:ext cx="251100" cy="175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9"/>
          <p:cNvSpPr txBox="1"/>
          <p:nvPr/>
        </p:nvSpPr>
        <p:spPr>
          <a:xfrm>
            <a:off x="3879150" y="1634475"/>
            <a:ext cx="15480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 hierarchical features using stacked Transformers or RNNs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119"/>
          <p:cNvSpPr txBox="1"/>
          <p:nvPr/>
        </p:nvSpPr>
        <p:spPr>
          <a:xfrm>
            <a:off x="7986800" y="1270063"/>
            <a:ext cx="1144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transfer learning in NLP</a:t>
            </a:r>
            <a:endParaRPr/>
          </a:p>
        </p:txBody>
      </p:sp>
      <p:sp>
        <p:nvSpPr>
          <p:cNvPr id="1283" name="Google Shape;1283;p120"/>
          <p:cNvSpPr txBox="1"/>
          <p:nvPr>
            <p:ph idx="1" type="body"/>
          </p:nvPr>
        </p:nvSpPr>
        <p:spPr>
          <a:xfrm>
            <a:off x="0" y="1162175"/>
            <a:ext cx="45003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transfer </a:t>
            </a:r>
            <a:r>
              <a:rPr i="1" lang="en" sz="1700">
                <a:solidFill>
                  <a:srgbClr val="595959"/>
                </a:solidFill>
              </a:rPr>
              <a:t>pre-trained deep models</a:t>
            </a:r>
            <a:r>
              <a:rPr lang="en" sz="1700">
                <a:solidFill>
                  <a:srgbClr val="595959"/>
                </a:solidFill>
              </a:rPr>
              <a:t>, which: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are based on the </a:t>
            </a:r>
            <a:r>
              <a:rPr b="1" lang="en" sz="1700">
                <a:solidFill>
                  <a:srgbClr val="595959"/>
                </a:solidFill>
              </a:rPr>
              <a:t>Transformer block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are trained with self-supervised tasks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encode </a:t>
            </a:r>
            <a:r>
              <a:rPr b="1" i="1" lang="en" sz="1700">
                <a:solidFill>
                  <a:srgbClr val="595959"/>
                </a:solidFill>
              </a:rPr>
              <a:t>deep</a:t>
            </a:r>
            <a:r>
              <a:rPr lang="en" sz="1700">
                <a:solidFill>
                  <a:srgbClr val="595959"/>
                </a:solidFill>
              </a:rPr>
              <a:t> </a:t>
            </a:r>
            <a:r>
              <a:rPr b="1" lang="en" sz="1700">
                <a:solidFill>
                  <a:srgbClr val="595959"/>
                </a:solidFill>
              </a:rPr>
              <a:t>contextual embeddings</a:t>
            </a:r>
            <a:endParaRPr b="1"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fine-tuning these models for each specific task leads to large performance improvements</a:t>
            </a:r>
            <a:endParaRPr sz="1700"/>
          </a:p>
        </p:txBody>
      </p:sp>
      <p:sp>
        <p:nvSpPr>
          <p:cNvPr id="1284" name="Google Shape;1284;p120"/>
          <p:cNvSpPr/>
          <p:nvPr/>
        </p:nvSpPr>
        <p:spPr>
          <a:xfrm>
            <a:off x="5113050" y="2263175"/>
            <a:ext cx="185400" cy="136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20"/>
          <p:cNvSpPr txBox="1"/>
          <p:nvPr/>
        </p:nvSpPr>
        <p:spPr>
          <a:xfrm>
            <a:off x="4280275" y="2726550"/>
            <a:ext cx="10674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depth = 24 blocks 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6" name="Google Shape;128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50" y="1265375"/>
            <a:ext cx="3651699" cy="3256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120"/>
          <p:cNvCxnSpPr/>
          <p:nvPr/>
        </p:nvCxnSpPr>
        <p:spPr>
          <a:xfrm>
            <a:off x="4389875" y="2191775"/>
            <a:ext cx="1279200" cy="27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8" name="Google Shape;1288;p120"/>
          <p:cNvSpPr/>
          <p:nvPr/>
        </p:nvSpPr>
        <p:spPr>
          <a:xfrm>
            <a:off x="6337375" y="1398300"/>
            <a:ext cx="1749900" cy="32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21"/>
          <p:cNvSpPr txBox="1"/>
          <p:nvPr/>
        </p:nvSpPr>
        <p:spPr>
          <a:xfrm>
            <a:off x="149400" y="1491725"/>
            <a:ext cx="17700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type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4" name="Google Shape;1294;p121"/>
          <p:cNvSpPr txBox="1"/>
          <p:nvPr/>
        </p:nvSpPr>
        <p:spPr>
          <a:xfrm>
            <a:off x="149400" y="24082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5" name="Google Shape;1295;p121"/>
          <p:cNvSpPr txBox="1"/>
          <p:nvPr/>
        </p:nvSpPr>
        <p:spPr>
          <a:xfrm>
            <a:off x="149400" y="33247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context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6" name="Google Shape;1296;p121"/>
          <p:cNvSpPr txBox="1"/>
          <p:nvPr/>
        </p:nvSpPr>
        <p:spPr>
          <a:xfrm>
            <a:off x="149400" y="4085100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ini pentru check sign white background" id="1297" name="Google Shape;12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850" y="1626317"/>
            <a:ext cx="391775" cy="3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21"/>
          <p:cNvSpPr txBox="1"/>
          <p:nvPr>
            <p:ph type="title"/>
          </p:nvPr>
        </p:nvSpPr>
        <p:spPr>
          <a:xfrm>
            <a:off x="2498825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embeddings taxonomy</a:t>
            </a:r>
            <a:endParaRPr sz="2400"/>
          </a:p>
        </p:txBody>
      </p:sp>
      <p:pic>
        <p:nvPicPr>
          <p:cNvPr id="1299" name="Google Shape;129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00" y="597925"/>
            <a:ext cx="6797335" cy="432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121"/>
          <p:cNvCxnSpPr/>
          <p:nvPr/>
        </p:nvCxnSpPr>
        <p:spPr>
          <a:xfrm flipH="1" rot="10800000">
            <a:off x="40000" y="3123725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121"/>
          <p:cNvCxnSpPr/>
          <p:nvPr/>
        </p:nvCxnSpPr>
        <p:spPr>
          <a:xfrm flipH="1" rot="10800000">
            <a:off x="40000" y="2109150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121"/>
          <p:cNvCxnSpPr/>
          <p:nvPr/>
        </p:nvCxnSpPr>
        <p:spPr>
          <a:xfrm flipH="1" rot="10800000">
            <a:off x="29100" y="3881588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Imagini pentru check sign white background" id="1303" name="Google Shape;130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75" y="4199200"/>
            <a:ext cx="327775" cy="32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ini pentru check sign white background" id="1304" name="Google Shape;130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25" y="4214763"/>
            <a:ext cx="327775" cy="3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 (RNN)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159925" y="1124425"/>
            <a:ext cx="21099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history-aware</a:t>
            </a:r>
            <a:r>
              <a:rPr lang="en" sz="1500"/>
              <a:t> NN for </a:t>
            </a:r>
            <a:r>
              <a:rPr i="1" lang="en" sz="1500"/>
              <a:t>sequential data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API</a:t>
            </a:r>
            <a:r>
              <a:rPr lang="en" sz="1500"/>
              <a:t>: </a:t>
            </a:r>
            <a:r>
              <a:rPr i="1" lang="en" sz="1500"/>
              <a:t>new_memory</a:t>
            </a:r>
            <a:r>
              <a:rPr lang="en" sz="1500"/>
              <a:t> = f(current_input, </a:t>
            </a:r>
            <a:r>
              <a:rPr i="1" lang="en" sz="1500"/>
              <a:t>old_memory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200" y="1275625"/>
            <a:ext cx="6243651" cy="2828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56" name="Google Shape;156;p23"/>
          <p:cNvSpPr txBox="1"/>
          <p:nvPr/>
        </p:nvSpPr>
        <p:spPr>
          <a:xfrm>
            <a:off x="3026113" y="4168500"/>
            <a:ext cx="5470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Vanilla RNN cell. Snapshot from http://colah.github.io/posts/2015-08-Understanding-LSTMs/</a:t>
            </a:r>
            <a:endParaRPr sz="1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2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(Bidirectional Encoder Representations from Transformers)</a:t>
            </a:r>
            <a:endParaRPr sz="2200"/>
          </a:p>
        </p:txBody>
      </p:sp>
      <p:sp>
        <p:nvSpPr>
          <p:cNvPr id="1310" name="Google Shape;1310;p122"/>
          <p:cNvSpPr txBox="1"/>
          <p:nvPr>
            <p:ph idx="1" type="body"/>
          </p:nvPr>
        </p:nvSpPr>
        <p:spPr>
          <a:xfrm>
            <a:off x="77400" y="811850"/>
            <a:ext cx="4761600" cy="4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produces                  </a:t>
            </a:r>
            <a:r>
              <a:rPr b="1" lang="en" sz="2400">
                <a:solidFill>
                  <a:srgbClr val="6AA84F"/>
                </a:solidFill>
              </a:rPr>
              <a:t>deep contextual                         word embeddings</a:t>
            </a:r>
            <a:r>
              <a:rPr b="1" lang="en" sz="2400">
                <a:solidFill>
                  <a:srgbClr val="666666"/>
                </a:solidFill>
              </a:rPr>
              <a:t>                   </a:t>
            </a:r>
            <a:r>
              <a:rPr lang="en" sz="2400"/>
              <a:t>using 24 stacked            Transformer blocks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fine-tuning BERT results in </a:t>
            </a:r>
            <a:r>
              <a:rPr b="1" lang="en" sz="2400"/>
              <a:t>state-of-the-art</a:t>
            </a:r>
            <a:r>
              <a:rPr lang="en" sz="2400"/>
              <a:t> on 11           NLP tasks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311" name="Google Shape;1311;p122"/>
          <p:cNvCxnSpPr>
            <a:endCxn id="1312" idx="1"/>
          </p:cNvCxnSpPr>
          <p:nvPr/>
        </p:nvCxnSpPr>
        <p:spPr>
          <a:xfrm>
            <a:off x="3343075" y="2835850"/>
            <a:ext cx="2188500" cy="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2" name="Google Shape;1312;p122"/>
          <p:cNvSpPr/>
          <p:nvPr/>
        </p:nvSpPr>
        <p:spPr>
          <a:xfrm>
            <a:off x="5531575" y="2192950"/>
            <a:ext cx="185400" cy="128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975" y="1322525"/>
            <a:ext cx="3230300" cy="2858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4" name="Google Shape;1314;p122"/>
          <p:cNvCxnSpPr/>
          <p:nvPr/>
        </p:nvCxnSpPr>
        <p:spPr>
          <a:xfrm>
            <a:off x="3343075" y="1981350"/>
            <a:ext cx="2758800" cy="2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3"/>
          <p:cNvSpPr txBox="1"/>
          <p:nvPr>
            <p:ph type="title"/>
          </p:nvPr>
        </p:nvSpPr>
        <p:spPr>
          <a:xfrm>
            <a:off x="2394350" y="0"/>
            <a:ext cx="5896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Pretrain-finetune paradigm</a:t>
            </a:r>
            <a:endParaRPr sz="2200"/>
          </a:p>
        </p:txBody>
      </p:sp>
      <p:sp>
        <p:nvSpPr>
          <p:cNvPr id="1320" name="Google Shape;1320;p123"/>
          <p:cNvSpPr txBox="1"/>
          <p:nvPr>
            <p:ph idx="1" type="body"/>
          </p:nvPr>
        </p:nvSpPr>
        <p:spPr>
          <a:xfrm>
            <a:off x="68175" y="511500"/>
            <a:ext cx="8990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pre-train model on large data (Wikipedia - 2.5B words + BookCorpus - 800M words)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fine-tune separate models for each classification task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21" name="Google Shape;132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13" y="2260500"/>
            <a:ext cx="6773475" cy="27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24"/>
          <p:cNvSpPr txBox="1"/>
          <p:nvPr>
            <p:ph type="title"/>
          </p:nvPr>
        </p:nvSpPr>
        <p:spPr>
          <a:xfrm>
            <a:off x="2381250" y="-32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training task 1</a:t>
            </a:r>
            <a:endParaRPr/>
          </a:p>
        </p:txBody>
      </p:sp>
      <p:sp>
        <p:nvSpPr>
          <p:cNvPr id="1327" name="Google Shape;1327;p124"/>
          <p:cNvSpPr txBox="1"/>
          <p:nvPr>
            <p:ph idx="1" type="body"/>
          </p:nvPr>
        </p:nvSpPr>
        <p:spPr>
          <a:xfrm>
            <a:off x="62775" y="628800"/>
            <a:ext cx="3780300" cy="4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Masked Language Modeling (MLM)</a:t>
            </a:r>
            <a:r>
              <a:rPr lang="en" sz="2200"/>
              <a:t>: mask 15% of input words and then predict them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output vectors T</a:t>
            </a:r>
            <a:r>
              <a:rPr baseline="-25000" lang="en" sz="2200"/>
              <a:t>i</a:t>
            </a:r>
            <a:r>
              <a:rPr lang="en" sz="2200"/>
              <a:t> incorporate bidirectional context </a:t>
            </a:r>
            <a:endParaRPr sz="2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328" name="Google Shape;132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00" y="3990200"/>
            <a:ext cx="530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4"/>
          <p:cNvSpPr/>
          <p:nvPr/>
        </p:nvSpPr>
        <p:spPr>
          <a:xfrm>
            <a:off x="4007825" y="3153700"/>
            <a:ext cx="5032800" cy="757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BERT</a:t>
            </a:r>
            <a:endParaRPr sz="3000"/>
          </a:p>
        </p:txBody>
      </p:sp>
      <p:sp>
        <p:nvSpPr>
          <p:cNvPr id="1330" name="Google Shape;1330;p124"/>
          <p:cNvSpPr/>
          <p:nvPr/>
        </p:nvSpPr>
        <p:spPr>
          <a:xfrm>
            <a:off x="4056325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1331" name="Google Shape;1331;p124"/>
          <p:cNvSpPr/>
          <p:nvPr/>
        </p:nvSpPr>
        <p:spPr>
          <a:xfrm>
            <a:off x="4568875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1332" name="Google Shape;1332;p124"/>
          <p:cNvSpPr/>
          <p:nvPr/>
        </p:nvSpPr>
        <p:spPr>
          <a:xfrm>
            <a:off x="8299525" y="2834700"/>
            <a:ext cx="5079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512</a:t>
            </a:r>
            <a:endParaRPr baseline="-25000"/>
          </a:p>
        </p:txBody>
      </p:sp>
      <p:sp>
        <p:nvSpPr>
          <p:cNvPr id="1333" name="Google Shape;1333;p124"/>
          <p:cNvSpPr/>
          <p:nvPr/>
        </p:nvSpPr>
        <p:spPr>
          <a:xfrm>
            <a:off x="5870900" y="2834700"/>
            <a:ext cx="438600" cy="24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baseline="-25000" lang="en"/>
              <a:t>5</a:t>
            </a:r>
            <a:endParaRPr baseline="-25000"/>
          </a:p>
        </p:txBody>
      </p:sp>
      <p:sp>
        <p:nvSpPr>
          <p:cNvPr id="1334" name="Google Shape;1334;p124"/>
          <p:cNvSpPr txBox="1"/>
          <p:nvPr/>
        </p:nvSpPr>
        <p:spPr>
          <a:xfrm>
            <a:off x="5256838" y="2719850"/>
            <a:ext cx="438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5" name="Google Shape;1335;p124"/>
          <p:cNvSpPr txBox="1"/>
          <p:nvPr/>
        </p:nvSpPr>
        <p:spPr>
          <a:xfrm>
            <a:off x="7302263" y="2719850"/>
            <a:ext cx="438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...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6" name="Google Shape;133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075" y="1115525"/>
            <a:ext cx="1790909" cy="167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37" name="Google Shape;1337;p124"/>
          <p:cNvSpPr txBox="1"/>
          <p:nvPr/>
        </p:nvSpPr>
        <p:spPr>
          <a:xfrm>
            <a:off x="4351175" y="4564500"/>
            <a:ext cx="521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http://jalammar.github.io/illustrated-bert/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25"/>
          <p:cNvSpPr txBox="1"/>
          <p:nvPr>
            <p:ph type="title"/>
          </p:nvPr>
        </p:nvSpPr>
        <p:spPr>
          <a:xfrm>
            <a:off x="23864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training task 2</a:t>
            </a:r>
            <a:endParaRPr/>
          </a:p>
        </p:txBody>
      </p:sp>
      <p:sp>
        <p:nvSpPr>
          <p:cNvPr id="1343" name="Google Shape;1343;p125"/>
          <p:cNvSpPr txBox="1"/>
          <p:nvPr>
            <p:ph idx="1" type="body"/>
          </p:nvPr>
        </p:nvSpPr>
        <p:spPr>
          <a:xfrm>
            <a:off x="129425" y="811850"/>
            <a:ext cx="89571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Next sentence prediction (NSP)</a:t>
            </a:r>
            <a:r>
              <a:rPr lang="en" sz="2400"/>
              <a:t>: given two sentences A and B, does B follow A?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subsequent papers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RoBERTa</a:t>
            </a:r>
            <a:r>
              <a:rPr lang="en" sz="2400"/>
              <a:t> - Facebook) showed NSP objective can be removed</a:t>
            </a:r>
            <a:endParaRPr sz="2400"/>
          </a:p>
        </p:txBody>
      </p:sp>
      <p:pic>
        <p:nvPicPr>
          <p:cNvPr id="1344" name="Google Shape;13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00" y="1821375"/>
            <a:ext cx="8063000" cy="86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45" name="Google Shape;1345;p125"/>
          <p:cNvSpPr txBox="1"/>
          <p:nvPr/>
        </p:nvSpPr>
        <p:spPr>
          <a:xfrm>
            <a:off x="1329900" y="2684875"/>
            <a:ext cx="6602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figure from h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ttp://web.stanford.edu/class/cs224n/slides/Jacob_Devlin_BERT.pdf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26"/>
          <p:cNvSpPr txBox="1"/>
          <p:nvPr>
            <p:ph type="title"/>
          </p:nvPr>
        </p:nvSpPr>
        <p:spPr>
          <a:xfrm>
            <a:off x="23939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1351" name="Google Shape;1351;p126"/>
          <p:cNvSpPr txBox="1"/>
          <p:nvPr>
            <p:ph idx="1" type="body"/>
          </p:nvPr>
        </p:nvSpPr>
        <p:spPr>
          <a:xfrm>
            <a:off x="284850" y="811850"/>
            <a:ext cx="8559900" cy="18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token, segment and position embeddings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tokens: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[CLS] beginning of sequence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52" name="Google Shape;135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2912363"/>
            <a:ext cx="6848475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Google Shape;1353;p126"/>
          <p:cNvCxnSpPr/>
          <p:nvPr/>
        </p:nvCxnSpPr>
        <p:spPr>
          <a:xfrm>
            <a:off x="1643850" y="2097050"/>
            <a:ext cx="867900" cy="82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27"/>
          <p:cNvSpPr txBox="1"/>
          <p:nvPr>
            <p:ph type="title"/>
          </p:nvPr>
        </p:nvSpPr>
        <p:spPr>
          <a:xfrm>
            <a:off x="23875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1359" name="Google Shape;1359;p127"/>
          <p:cNvSpPr txBox="1"/>
          <p:nvPr>
            <p:ph idx="1" type="body"/>
          </p:nvPr>
        </p:nvSpPr>
        <p:spPr>
          <a:xfrm>
            <a:off x="284850" y="811850"/>
            <a:ext cx="8559900" cy="18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token, segment and position embeddings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tokens: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[CLS] beginning of sequence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[SEP] separates two sentences/segments</a:t>
            </a:r>
            <a:endParaRPr sz="2400"/>
          </a:p>
        </p:txBody>
      </p:sp>
      <p:pic>
        <p:nvPicPr>
          <p:cNvPr id="1360" name="Google Shape;136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2912363"/>
            <a:ext cx="6848475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1" name="Google Shape;1361;p127"/>
          <p:cNvCxnSpPr/>
          <p:nvPr/>
        </p:nvCxnSpPr>
        <p:spPr>
          <a:xfrm>
            <a:off x="1680775" y="2503350"/>
            <a:ext cx="3370500" cy="39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28"/>
          <p:cNvSpPr txBox="1"/>
          <p:nvPr>
            <p:ph type="title"/>
          </p:nvPr>
        </p:nvSpPr>
        <p:spPr>
          <a:xfrm>
            <a:off x="70850" y="13095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Visualizing and Measuring the Geometry of BERT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Coenen et. al 2019</a:t>
            </a:r>
            <a:r>
              <a:rPr lang="en" sz="1800"/>
              <a:t>)</a:t>
            </a:r>
            <a:endParaRPr sz="1800"/>
          </a:p>
        </p:txBody>
      </p:sp>
      <p:pic>
        <p:nvPicPr>
          <p:cNvPr id="1367" name="Google Shape;136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13" y="1017525"/>
            <a:ext cx="8670376" cy="41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28"/>
          <p:cNvSpPr txBox="1"/>
          <p:nvPr/>
        </p:nvSpPr>
        <p:spPr>
          <a:xfrm>
            <a:off x="5070750" y="916450"/>
            <a:ext cx="4032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contextual word embeddings for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‘die’ (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in different contexts)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9"/>
          <p:cNvSpPr txBox="1"/>
          <p:nvPr>
            <p:ph type="title"/>
          </p:nvPr>
        </p:nvSpPr>
        <p:spPr>
          <a:xfrm>
            <a:off x="23875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BERT for text classification</a:t>
            </a:r>
            <a:endParaRPr sz="2900"/>
          </a:p>
        </p:txBody>
      </p:sp>
      <p:sp>
        <p:nvSpPr>
          <p:cNvPr id="1374" name="Google Shape;1374;p129"/>
          <p:cNvSpPr txBox="1"/>
          <p:nvPr>
            <p:ph idx="1" type="body"/>
          </p:nvPr>
        </p:nvSpPr>
        <p:spPr>
          <a:xfrm>
            <a:off x="-122675" y="811850"/>
            <a:ext cx="3507900" cy="4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[CLS]</a:t>
            </a:r>
            <a:r>
              <a:rPr lang="en"/>
              <a:t> token is ‘neutral’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</a:t>
            </a:r>
            <a:r>
              <a:rPr b="1" baseline="-25000" lang="en"/>
              <a:t>[CLS]</a:t>
            </a:r>
            <a:r>
              <a:rPr lang="en"/>
              <a:t> is obtained from [CLS] </a:t>
            </a:r>
            <a:r>
              <a:rPr b="1" i="1" lang="en"/>
              <a:t>‘attending’</a:t>
            </a:r>
            <a:r>
              <a:rPr lang="en"/>
              <a:t> to all the other tokens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</a:t>
            </a:r>
            <a:r>
              <a:rPr b="1" baseline="-25000" lang="en"/>
              <a:t>[CLS]</a:t>
            </a:r>
            <a:r>
              <a:rPr lang="en"/>
              <a:t> can be used for sentence-level classification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</a:t>
            </a:r>
            <a:r>
              <a:rPr b="1" baseline="-25000" lang="en" sz="2000"/>
              <a:t>1</a:t>
            </a:r>
            <a:r>
              <a:rPr lang="en" sz="2000"/>
              <a:t>, </a:t>
            </a:r>
            <a:r>
              <a:rPr b="1" lang="en" sz="2000"/>
              <a:t>h</a:t>
            </a:r>
            <a:r>
              <a:rPr b="1" baseline="-25000" lang="en" sz="2000"/>
              <a:t>2</a:t>
            </a:r>
            <a:r>
              <a:rPr lang="en" sz="2000"/>
              <a:t>, … </a:t>
            </a:r>
            <a:r>
              <a:rPr b="1" lang="en" sz="2000"/>
              <a:t>h</a:t>
            </a:r>
            <a:r>
              <a:rPr b="1" baseline="-25000" lang="en" sz="2000"/>
              <a:t>N</a:t>
            </a:r>
            <a:r>
              <a:rPr lang="en"/>
              <a:t> used for token-level classification (named entity recognition)</a:t>
            </a:r>
            <a:endParaRPr baseline="-25000"/>
          </a:p>
        </p:txBody>
      </p:sp>
      <p:pic>
        <p:nvPicPr>
          <p:cNvPr id="1375" name="Google Shape;137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600" y="811849"/>
            <a:ext cx="5862175" cy="37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0"/>
          <p:cNvSpPr txBox="1"/>
          <p:nvPr>
            <p:ph type="title"/>
          </p:nvPr>
        </p:nvSpPr>
        <p:spPr>
          <a:xfrm>
            <a:off x="0" y="-23700"/>
            <a:ext cx="90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shallow features vs deep features</a:t>
            </a:r>
            <a:endParaRPr sz="2400"/>
          </a:p>
        </p:txBody>
      </p:sp>
      <p:sp>
        <p:nvSpPr>
          <p:cNvPr id="1381" name="Google Shape;1381;p130"/>
          <p:cNvSpPr txBox="1"/>
          <p:nvPr/>
        </p:nvSpPr>
        <p:spPr>
          <a:xfrm>
            <a:off x="5270425" y="4155100"/>
            <a:ext cx="2295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2" name="Google Shape;1382;p130"/>
          <p:cNvSpPr/>
          <p:nvPr/>
        </p:nvSpPr>
        <p:spPr>
          <a:xfrm>
            <a:off x="672000" y="533475"/>
            <a:ext cx="1838700" cy="6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30"/>
          <p:cNvSpPr/>
          <p:nvPr/>
        </p:nvSpPr>
        <p:spPr>
          <a:xfrm>
            <a:off x="1060850" y="2212775"/>
            <a:ext cx="1295100" cy="61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4" name="Google Shape;1384;p130"/>
          <p:cNvCxnSpPr/>
          <p:nvPr/>
        </p:nvCxnSpPr>
        <p:spPr>
          <a:xfrm flipH="1" rot="10800000">
            <a:off x="122250" y="24751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85" name="Google Shape;1385;p130"/>
          <p:cNvSpPr txBox="1"/>
          <p:nvPr/>
        </p:nvSpPr>
        <p:spPr>
          <a:xfrm>
            <a:off x="17550" y="1283888"/>
            <a:ext cx="970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these 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130"/>
          <p:cNvSpPr txBox="1"/>
          <p:nvPr/>
        </p:nvSpPr>
        <p:spPr>
          <a:xfrm>
            <a:off x="9550" y="2829875"/>
            <a:ext cx="12159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shallow features: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7" name="Google Shape;138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13" y="2641900"/>
            <a:ext cx="3545926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800" y="2779100"/>
            <a:ext cx="3902451" cy="17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30"/>
          <p:cNvSpPr/>
          <p:nvPr/>
        </p:nvSpPr>
        <p:spPr>
          <a:xfrm>
            <a:off x="5182325" y="1445275"/>
            <a:ext cx="3839400" cy="472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chemeClr val="dk2"/>
                </a:solidFill>
              </a:rPr>
              <a:t>  target task model</a:t>
            </a:r>
            <a:endParaRPr/>
          </a:p>
        </p:txBody>
      </p:sp>
      <p:sp>
        <p:nvSpPr>
          <p:cNvPr id="1390" name="Google Shape;1390;p130"/>
          <p:cNvSpPr/>
          <p:nvPr/>
        </p:nvSpPr>
        <p:spPr>
          <a:xfrm>
            <a:off x="1020575" y="1445275"/>
            <a:ext cx="3839400" cy="472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target task model</a:t>
            </a:r>
            <a:endParaRPr/>
          </a:p>
        </p:txBody>
      </p:sp>
      <p:cxnSp>
        <p:nvCxnSpPr>
          <p:cNvPr id="1391" name="Google Shape;1391;p130"/>
          <p:cNvCxnSpPr/>
          <p:nvPr/>
        </p:nvCxnSpPr>
        <p:spPr>
          <a:xfrm flipH="1" rot="10800000">
            <a:off x="1496125" y="1935125"/>
            <a:ext cx="9900" cy="8904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2" name="Google Shape;1392;p130"/>
          <p:cNvCxnSpPr/>
          <p:nvPr/>
        </p:nvCxnSpPr>
        <p:spPr>
          <a:xfrm flipH="1" rot="10800000">
            <a:off x="2079625" y="1935425"/>
            <a:ext cx="1200" cy="890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3" name="Google Shape;1393;p130"/>
          <p:cNvCxnSpPr/>
          <p:nvPr/>
        </p:nvCxnSpPr>
        <p:spPr>
          <a:xfrm rot="10800000">
            <a:off x="2706000" y="1920825"/>
            <a:ext cx="1500" cy="873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4" name="Google Shape;1394;p130"/>
          <p:cNvCxnSpPr/>
          <p:nvPr/>
        </p:nvCxnSpPr>
        <p:spPr>
          <a:xfrm rot="10800000">
            <a:off x="3337250" y="1920475"/>
            <a:ext cx="10800" cy="867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5" name="Google Shape;1395;p130"/>
          <p:cNvCxnSpPr/>
          <p:nvPr/>
        </p:nvCxnSpPr>
        <p:spPr>
          <a:xfrm rot="10800000">
            <a:off x="3929288" y="1919325"/>
            <a:ext cx="9300" cy="8760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6" name="Google Shape;1396;p130"/>
          <p:cNvCxnSpPr/>
          <p:nvPr/>
        </p:nvCxnSpPr>
        <p:spPr>
          <a:xfrm rot="10800000">
            <a:off x="4519675" y="1898700"/>
            <a:ext cx="20700" cy="907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130"/>
          <p:cNvCxnSpPr/>
          <p:nvPr/>
        </p:nvCxnSpPr>
        <p:spPr>
          <a:xfrm rot="10800000">
            <a:off x="53909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130"/>
          <p:cNvCxnSpPr/>
          <p:nvPr/>
        </p:nvCxnSpPr>
        <p:spPr>
          <a:xfrm rot="10800000">
            <a:off x="60614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p130"/>
          <p:cNvCxnSpPr/>
          <p:nvPr/>
        </p:nvCxnSpPr>
        <p:spPr>
          <a:xfrm rot="10800000">
            <a:off x="6731900" y="19279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130"/>
          <p:cNvCxnSpPr/>
          <p:nvPr/>
        </p:nvCxnSpPr>
        <p:spPr>
          <a:xfrm rot="10800000">
            <a:off x="7444675" y="192057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1" name="Google Shape;1401;p130"/>
          <p:cNvCxnSpPr/>
          <p:nvPr/>
        </p:nvCxnSpPr>
        <p:spPr>
          <a:xfrm rot="10800000">
            <a:off x="8072900" y="18988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130"/>
          <p:cNvCxnSpPr/>
          <p:nvPr/>
        </p:nvCxnSpPr>
        <p:spPr>
          <a:xfrm rot="10800000">
            <a:off x="8751675" y="1898825"/>
            <a:ext cx="21300" cy="9093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3" name="Google Shape;1403;p130"/>
          <p:cNvCxnSpPr>
            <a:endCxn id="1387" idx="1"/>
          </p:cNvCxnSpPr>
          <p:nvPr/>
        </p:nvCxnSpPr>
        <p:spPr>
          <a:xfrm flipH="1" rot="10800000">
            <a:off x="865813" y="2990200"/>
            <a:ext cx="359700" cy="24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4" name="Google Shape;1404;p130"/>
          <p:cNvSpPr/>
          <p:nvPr/>
        </p:nvSpPr>
        <p:spPr>
          <a:xfrm>
            <a:off x="4990725" y="2728175"/>
            <a:ext cx="160200" cy="150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30"/>
          <p:cNvSpPr txBox="1"/>
          <p:nvPr/>
        </p:nvSpPr>
        <p:spPr>
          <a:xfrm>
            <a:off x="3029625" y="3412875"/>
            <a:ext cx="19611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transfer  deep features: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 + contextualized       word embeddings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6" name="Google Shape;1406;p130"/>
          <p:cNvCxnSpPr/>
          <p:nvPr/>
        </p:nvCxnSpPr>
        <p:spPr>
          <a:xfrm flipH="1" rot="10800000">
            <a:off x="4337425" y="3513975"/>
            <a:ext cx="609600" cy="16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0"/>
          <p:cNvSpPr/>
          <p:nvPr/>
        </p:nvSpPr>
        <p:spPr>
          <a:xfrm>
            <a:off x="5176200" y="2984800"/>
            <a:ext cx="3761700" cy="24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Transformer block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130"/>
          <p:cNvSpPr/>
          <p:nvPr/>
        </p:nvSpPr>
        <p:spPr>
          <a:xfrm>
            <a:off x="5194625" y="3606800"/>
            <a:ext cx="3761700" cy="240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Transformer block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31"/>
          <p:cNvSpPr txBox="1"/>
          <p:nvPr>
            <p:ph type="title"/>
          </p:nvPr>
        </p:nvSpPr>
        <p:spPr>
          <a:xfrm>
            <a:off x="2454900" y="0"/>
            <a:ext cx="661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Paradigm shift</a:t>
            </a:r>
            <a:endParaRPr sz="2400"/>
          </a:p>
        </p:txBody>
      </p:sp>
      <p:pic>
        <p:nvPicPr>
          <p:cNvPr id="1414" name="Google Shape;141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51" y="1936473"/>
            <a:ext cx="7119002" cy="31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1"/>
          <p:cNvSpPr/>
          <p:nvPr/>
        </p:nvSpPr>
        <p:spPr>
          <a:xfrm rot="5400000">
            <a:off x="2123225" y="494763"/>
            <a:ext cx="130800" cy="2567700"/>
          </a:xfrm>
          <a:prstGeom prst="leftBrace">
            <a:avLst>
              <a:gd fmla="val 81269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6" name="Google Shape;1416;p131"/>
          <p:cNvSpPr/>
          <p:nvPr/>
        </p:nvSpPr>
        <p:spPr>
          <a:xfrm rot="5400000">
            <a:off x="5576875" y="-265725"/>
            <a:ext cx="130800" cy="40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7" name="Google Shape;1417;p131"/>
          <p:cNvSpPr txBox="1"/>
          <p:nvPr/>
        </p:nvSpPr>
        <p:spPr>
          <a:xfrm>
            <a:off x="834075" y="876438"/>
            <a:ext cx="2633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finetune era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lots of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architecture engineering on top of shallow features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8" name="Google Shape;1418;p131"/>
          <p:cNvSpPr txBox="1"/>
          <p:nvPr/>
        </p:nvSpPr>
        <p:spPr>
          <a:xfrm>
            <a:off x="3562325" y="876450"/>
            <a:ext cx="4259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pretrain-finetune era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focus on better pretraining, loss functions etc.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9" name="Google Shape;1419;p131"/>
          <p:cNvCxnSpPr/>
          <p:nvPr/>
        </p:nvCxnSpPr>
        <p:spPr>
          <a:xfrm>
            <a:off x="3526638" y="760475"/>
            <a:ext cx="17100" cy="2911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vanilla RNN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apply same computation at each timestep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get a new </a:t>
            </a:r>
            <a:r>
              <a:rPr i="1" lang="en" sz="1500"/>
              <a:t>memory/hidden state   </a:t>
            </a:r>
            <a:r>
              <a:rPr lang="en" sz="1500"/>
              <a:t>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how is information from x</a:t>
            </a:r>
            <a:r>
              <a:rPr baseline="-25000" lang="en" sz="1500"/>
              <a:t>t+1 </a:t>
            </a:r>
            <a:r>
              <a:rPr lang="en" sz="1500"/>
              <a:t>connected to x</a:t>
            </a:r>
            <a:r>
              <a:rPr baseline="-25000" lang="en" sz="1500"/>
              <a:t>t-1</a:t>
            </a:r>
            <a:r>
              <a:rPr lang="en" sz="1500"/>
              <a:t>?</a:t>
            </a:r>
            <a:endParaRPr baseline="-25000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63" name="Google Shape;163;p24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133301" cy="236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2"/>
          <p:cNvSpPr txBox="1"/>
          <p:nvPr>
            <p:ph type="title"/>
          </p:nvPr>
        </p:nvSpPr>
        <p:spPr>
          <a:xfrm>
            <a:off x="382700" y="637475"/>
            <a:ext cx="84651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4: Language Models or learning what to say next</a:t>
            </a:r>
            <a:endParaRPr sz="4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3"/>
          <p:cNvSpPr txBox="1"/>
          <p:nvPr/>
        </p:nvSpPr>
        <p:spPr>
          <a:xfrm>
            <a:off x="149400" y="1491725"/>
            <a:ext cx="17700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type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0" name="Google Shape;1430;p133"/>
          <p:cNvSpPr txBox="1"/>
          <p:nvPr/>
        </p:nvSpPr>
        <p:spPr>
          <a:xfrm>
            <a:off x="149400" y="24082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1" name="Google Shape;1431;p133"/>
          <p:cNvSpPr txBox="1"/>
          <p:nvPr/>
        </p:nvSpPr>
        <p:spPr>
          <a:xfrm>
            <a:off x="149400" y="3324725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context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33"/>
          <p:cNvSpPr txBox="1"/>
          <p:nvPr/>
        </p:nvSpPr>
        <p:spPr>
          <a:xfrm>
            <a:off x="149400" y="4085100"/>
            <a:ext cx="133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task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133"/>
          <p:cNvSpPr txBox="1"/>
          <p:nvPr>
            <p:ph type="title"/>
          </p:nvPr>
        </p:nvSpPr>
        <p:spPr>
          <a:xfrm>
            <a:off x="2498825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embeddings taxonomy</a:t>
            </a:r>
            <a:endParaRPr sz="2400"/>
          </a:p>
        </p:txBody>
      </p:sp>
      <p:pic>
        <p:nvPicPr>
          <p:cNvPr id="1434" name="Google Shape;143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700" y="646625"/>
            <a:ext cx="7677775" cy="458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3"/>
          <p:cNvCxnSpPr/>
          <p:nvPr/>
        </p:nvCxnSpPr>
        <p:spPr>
          <a:xfrm flipH="1" rot="10800000">
            <a:off x="40000" y="2078813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3"/>
          <p:cNvCxnSpPr/>
          <p:nvPr/>
        </p:nvCxnSpPr>
        <p:spPr>
          <a:xfrm flipH="1" rot="10800000">
            <a:off x="29100" y="3040713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33"/>
          <p:cNvCxnSpPr/>
          <p:nvPr/>
        </p:nvCxnSpPr>
        <p:spPr>
          <a:xfrm flipH="1" rot="10800000">
            <a:off x="29100" y="3829325"/>
            <a:ext cx="90858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1443" name="Google Shape;1443;p134"/>
          <p:cNvSpPr txBox="1"/>
          <p:nvPr>
            <p:ph idx="1" type="body"/>
          </p:nvPr>
        </p:nvSpPr>
        <p:spPr>
          <a:xfrm>
            <a:off x="1127050" y="1184525"/>
            <a:ext cx="75948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task:</a:t>
            </a:r>
            <a:r>
              <a:rPr lang="en"/>
              <a:t> predict the </a:t>
            </a:r>
            <a:r>
              <a:rPr i="1" lang="en"/>
              <a:t>next word</a:t>
            </a:r>
            <a:r>
              <a:rPr lang="en"/>
              <a:t>, given the previous ones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reverse task:</a:t>
            </a:r>
            <a:r>
              <a:rPr lang="en" sz="1600"/>
              <a:t> predict past from future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650" y="1622275"/>
            <a:ext cx="4725801" cy="16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50" y="3365027"/>
            <a:ext cx="1952000" cy="116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1451" name="Google Shape;1451;p135"/>
          <p:cNvSpPr txBox="1"/>
          <p:nvPr>
            <p:ph idx="1" type="body"/>
          </p:nvPr>
        </p:nvSpPr>
        <p:spPr>
          <a:xfrm>
            <a:off x="1251125" y="1108425"/>
            <a:ext cx="74706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r>
              <a:rPr lang="en"/>
              <a:t>: learn probability distribution over sequence of tokens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2" name="Google Shape;145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00" y="2289975"/>
            <a:ext cx="7000874" cy="27388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53" name="Google Shape;145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350" y="1485875"/>
            <a:ext cx="3580201" cy="6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 applications</a:t>
            </a:r>
            <a:endParaRPr/>
          </a:p>
        </p:txBody>
      </p:sp>
      <p:sp>
        <p:nvSpPr>
          <p:cNvPr id="1459" name="Google Shape;1459;p136"/>
          <p:cNvSpPr txBox="1"/>
          <p:nvPr>
            <p:ph idx="1" type="body"/>
          </p:nvPr>
        </p:nvSpPr>
        <p:spPr>
          <a:xfrm>
            <a:off x="1890325" y="1211350"/>
            <a:ext cx="7253700" cy="18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generate text token by token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compute probability of sentence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          P(caption|               ) </a:t>
            </a:r>
            <a:r>
              <a:rPr lang="en" sz="2400">
                <a:solidFill>
                  <a:srgbClr val="222222"/>
                </a:solidFill>
                <a:highlight>
                  <a:srgbClr val="F8F9FA"/>
                </a:highlight>
              </a:rPr>
              <a:t>∝</a:t>
            </a:r>
            <a:r>
              <a:rPr lang="en" sz="2400"/>
              <a:t> P(               |caption)P(caption)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950" y="2140088"/>
            <a:ext cx="863325" cy="8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36"/>
          <p:cNvSpPr txBox="1"/>
          <p:nvPr/>
        </p:nvSpPr>
        <p:spPr>
          <a:xfrm>
            <a:off x="5845025" y="3755325"/>
            <a:ext cx="3096600" cy="70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P(recognize speech)    = 0.6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P(wreck a nice beach) = 0.05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2" name="Google Shape;146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8" y="2140075"/>
            <a:ext cx="863325" cy="8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3" name="Google Shape;1463;p136"/>
          <p:cNvCxnSpPr/>
          <p:nvPr/>
        </p:nvCxnSpPr>
        <p:spPr>
          <a:xfrm rot="10800000">
            <a:off x="8226400" y="2763825"/>
            <a:ext cx="3300" cy="99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Language Model </a:t>
            </a:r>
            <a:endParaRPr/>
          </a:p>
        </p:txBody>
      </p:sp>
      <p:sp>
        <p:nvSpPr>
          <p:cNvPr id="1469" name="Google Shape;1469;p137"/>
          <p:cNvSpPr txBox="1"/>
          <p:nvPr>
            <p:ph idx="1" type="body"/>
          </p:nvPr>
        </p:nvSpPr>
        <p:spPr>
          <a:xfrm>
            <a:off x="2410100" y="1290975"/>
            <a:ext cx="63216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</a:t>
            </a:r>
            <a:r>
              <a:rPr lang="en"/>
              <a:t>					</a:t>
            </a:r>
            <a:r>
              <a:rPr b="1" lang="en"/>
              <a:t>Output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∅ 					P(x</a:t>
            </a:r>
            <a:r>
              <a:rPr baseline="-25000" lang="en" sz="1800"/>
              <a:t>1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x</a:t>
            </a:r>
            <a:r>
              <a:rPr baseline="-25000" lang="en" sz="1800"/>
              <a:t>1</a:t>
            </a:r>
            <a:r>
              <a:rPr lang="en" sz="1800"/>
              <a:t>					P(x</a:t>
            </a:r>
            <a:r>
              <a:rPr baseline="-25000" lang="en" sz="1800"/>
              <a:t>2</a:t>
            </a:r>
            <a:r>
              <a:rPr lang="en" sz="1800"/>
              <a:t>|x</a:t>
            </a:r>
            <a:r>
              <a:rPr baseline="-25000" lang="en" sz="1800"/>
              <a:t>1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x</a:t>
            </a:r>
            <a:r>
              <a:rPr baseline="-25000" lang="en" sz="1800"/>
              <a:t>1</a:t>
            </a:r>
            <a:r>
              <a:rPr lang="en" sz="1800"/>
              <a:t>, x</a:t>
            </a:r>
            <a:r>
              <a:rPr baseline="-25000" lang="en" sz="1800"/>
              <a:t>2</a:t>
            </a:r>
            <a:r>
              <a:rPr lang="en" sz="1800"/>
              <a:t>				P(x</a:t>
            </a:r>
            <a:r>
              <a:rPr baseline="-25000" lang="en" sz="1800"/>
              <a:t>3</a:t>
            </a:r>
            <a:r>
              <a:rPr lang="en" sz="1800"/>
              <a:t>|x</a:t>
            </a:r>
            <a:r>
              <a:rPr baseline="-25000" lang="en" sz="1800"/>
              <a:t>1</a:t>
            </a:r>
            <a:r>
              <a:rPr lang="en" sz="1800"/>
              <a:t>, x</a:t>
            </a:r>
            <a:r>
              <a:rPr baseline="-25000" lang="en" sz="1800"/>
              <a:t>2</a:t>
            </a:r>
            <a:r>
              <a:rPr lang="en" sz="1800"/>
              <a:t>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…					...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x</a:t>
            </a:r>
            <a:r>
              <a:rPr baseline="-25000" lang="en" sz="1800"/>
              <a:t>1</a:t>
            </a:r>
            <a:r>
              <a:rPr lang="en" sz="1800"/>
              <a:t>, x</a:t>
            </a:r>
            <a:r>
              <a:rPr baseline="-25000" lang="en" sz="1800"/>
              <a:t>2</a:t>
            </a:r>
            <a:r>
              <a:rPr lang="en" sz="1800"/>
              <a:t>, … x</a:t>
            </a:r>
            <a:r>
              <a:rPr baseline="-25000" lang="en" sz="1800"/>
              <a:t>t</a:t>
            </a:r>
            <a:r>
              <a:rPr lang="en" sz="1800"/>
              <a:t>			P(x</a:t>
            </a:r>
            <a:r>
              <a:rPr baseline="-25000" lang="en" sz="1800"/>
              <a:t>t+1</a:t>
            </a:r>
            <a:r>
              <a:rPr lang="en" sz="1800"/>
              <a:t>|x</a:t>
            </a:r>
            <a:r>
              <a:rPr baseline="-25000" lang="en" sz="1800"/>
              <a:t>1</a:t>
            </a:r>
            <a:r>
              <a:rPr lang="en" sz="1800"/>
              <a:t>, x</a:t>
            </a:r>
            <a:r>
              <a:rPr baseline="-25000" lang="en" sz="1800"/>
              <a:t>2</a:t>
            </a:r>
            <a:r>
              <a:rPr lang="en" sz="1800"/>
              <a:t>, …, x</a:t>
            </a:r>
            <a:r>
              <a:rPr baseline="-25000" lang="en" sz="1800"/>
              <a:t>t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Ingredients: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variable-length </a:t>
            </a:r>
            <a:r>
              <a:rPr lang="en" sz="1400"/>
              <a:t>feature extractor: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predictor: </a:t>
            </a:r>
            <a:endParaRPr/>
          </a:p>
        </p:txBody>
      </p:sp>
      <p:pic>
        <p:nvPicPr>
          <p:cNvPr id="1470" name="Google Shape;147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85" y="3640025"/>
            <a:ext cx="2360142" cy="3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534" y="3970325"/>
            <a:ext cx="2977404" cy="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37"/>
          <p:cNvSpPr/>
          <p:nvPr/>
        </p:nvSpPr>
        <p:spPr>
          <a:xfrm>
            <a:off x="6699500" y="3588150"/>
            <a:ext cx="1730400" cy="41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37"/>
          <p:cNvSpPr txBox="1"/>
          <p:nvPr/>
        </p:nvSpPr>
        <p:spPr>
          <a:xfrm>
            <a:off x="7751625" y="2820375"/>
            <a:ext cx="1554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 is an neural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4" name="Google Shape;1474;p137"/>
          <p:cNvCxnSpPr>
            <a:stCxn id="1472" idx="0"/>
          </p:cNvCxnSpPr>
          <p:nvPr/>
        </p:nvCxnSpPr>
        <p:spPr>
          <a:xfrm flipH="1" rot="10800000">
            <a:off x="7564700" y="3360750"/>
            <a:ext cx="252900" cy="22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38"/>
          <p:cNvSpPr txBox="1"/>
          <p:nvPr>
            <p:ph type="title"/>
          </p:nvPr>
        </p:nvSpPr>
        <p:spPr>
          <a:xfrm>
            <a:off x="415150" y="-45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</a:t>
            </a:r>
            <a:endParaRPr/>
          </a:p>
        </p:txBody>
      </p:sp>
      <p:sp>
        <p:nvSpPr>
          <p:cNvPr id="1480" name="Google Shape;1480;p138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t=4: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input</a:t>
            </a:r>
            <a:r>
              <a:rPr lang="en"/>
              <a:t>: </a:t>
            </a:r>
            <a:r>
              <a:rPr i="1" lang="en"/>
              <a:t>the, students, opened, their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output</a:t>
            </a:r>
            <a:r>
              <a:rPr lang="en"/>
              <a:t>:  probability distribution over all words in the vocabulary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label</a:t>
            </a:r>
            <a:r>
              <a:rPr lang="en"/>
              <a:t>: </a:t>
            </a:r>
            <a:r>
              <a:rPr i="1" lang="en"/>
              <a:t>laptops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loss</a:t>
            </a:r>
            <a:r>
              <a:rPr lang="en"/>
              <a:t>: </a:t>
            </a:r>
            <a:r>
              <a:rPr i="1" lang="en"/>
              <a:t>-log P(laptops|...)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300" y="51148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924" y="2619525"/>
            <a:ext cx="1526450" cy="9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38"/>
          <p:cNvSpPr/>
          <p:nvPr/>
        </p:nvSpPr>
        <p:spPr>
          <a:xfrm>
            <a:off x="7648225" y="51150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39"/>
          <p:cNvSpPr txBox="1"/>
          <p:nvPr>
            <p:ph type="title"/>
          </p:nvPr>
        </p:nvSpPr>
        <p:spPr>
          <a:xfrm>
            <a:off x="415150" y="-45575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 training</a:t>
            </a:r>
            <a:endParaRPr/>
          </a:p>
        </p:txBody>
      </p:sp>
      <p:sp>
        <p:nvSpPr>
          <p:cNvPr id="1489" name="Google Shape;1489;p139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loss: -log likelihood of correct word over all timesteps: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25" y="7772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10376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9"/>
          <p:cNvSpPr txBox="1"/>
          <p:nvPr/>
        </p:nvSpPr>
        <p:spPr>
          <a:xfrm>
            <a:off x="4768550" y="734275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3" name="Google Shape;1493;p139"/>
          <p:cNvCxnSpPr/>
          <p:nvPr/>
        </p:nvCxnSpPr>
        <p:spPr>
          <a:xfrm flipH="1" rot="10800000">
            <a:off x="6018100" y="1715525"/>
            <a:ext cx="6300" cy="6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4" name="Google Shape;1494;p139"/>
          <p:cNvCxnSpPr>
            <a:endCxn id="1495" idx="2"/>
          </p:cNvCxnSpPr>
          <p:nvPr/>
        </p:nvCxnSpPr>
        <p:spPr>
          <a:xfrm rot="10800000">
            <a:off x="6834925" y="1956550"/>
            <a:ext cx="7800" cy="418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5" name="Google Shape;1495;p139"/>
          <p:cNvSpPr txBox="1"/>
          <p:nvPr/>
        </p:nvSpPr>
        <p:spPr>
          <a:xfrm>
            <a:off x="63591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6" name="Google Shape;1496;p139"/>
          <p:cNvSpPr txBox="1"/>
          <p:nvPr/>
        </p:nvSpPr>
        <p:spPr>
          <a:xfrm>
            <a:off x="8331750" y="24155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7" name="Google Shape;1497;p139"/>
          <p:cNvCxnSpPr>
            <a:endCxn id="1498" idx="2"/>
          </p:cNvCxnSpPr>
          <p:nvPr/>
        </p:nvCxnSpPr>
        <p:spPr>
          <a:xfrm rot="10800000">
            <a:off x="7666625" y="1956550"/>
            <a:ext cx="6900" cy="39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39"/>
          <p:cNvSpPr txBox="1"/>
          <p:nvPr/>
        </p:nvSpPr>
        <p:spPr>
          <a:xfrm>
            <a:off x="71908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9" name="Google Shape;1499;p139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9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425" y="1477813"/>
            <a:ext cx="3305576" cy="5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0"/>
          <p:cNvSpPr txBox="1"/>
          <p:nvPr>
            <p:ph type="title"/>
          </p:nvPr>
        </p:nvSpPr>
        <p:spPr>
          <a:xfrm>
            <a:off x="415150" y="-45575"/>
            <a:ext cx="7233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language model recap</a:t>
            </a:r>
            <a:endParaRPr/>
          </a:p>
        </p:txBody>
      </p:sp>
      <p:sp>
        <p:nvSpPr>
          <p:cNvPr id="1507" name="Google Shape;1507;p140"/>
          <p:cNvSpPr txBox="1"/>
          <p:nvPr>
            <p:ph idx="1" type="body"/>
          </p:nvPr>
        </p:nvSpPr>
        <p:spPr>
          <a:xfrm>
            <a:off x="415154" y="777250"/>
            <a:ext cx="4385100" cy="3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RNN to encode words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train time, predict next word x</a:t>
            </a:r>
            <a:r>
              <a:rPr baseline="30000" lang="en"/>
              <a:t>t+1</a:t>
            </a:r>
            <a:r>
              <a:rPr lang="en"/>
              <a:t> from each hidden state h</a:t>
            </a:r>
            <a:r>
              <a:rPr baseline="-25000" lang="en"/>
              <a:t>t</a:t>
            </a:r>
            <a:endParaRPr baseline="-250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test time, sample a word at each time step and feed it back to the model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8" name="Google Shape;150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25" y="7772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10376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40"/>
          <p:cNvSpPr txBox="1"/>
          <p:nvPr/>
        </p:nvSpPr>
        <p:spPr>
          <a:xfrm>
            <a:off x="4768550" y="734275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1" name="Google Shape;1511;p140"/>
          <p:cNvCxnSpPr/>
          <p:nvPr/>
        </p:nvCxnSpPr>
        <p:spPr>
          <a:xfrm flipH="1" rot="10800000">
            <a:off x="6018100" y="1715525"/>
            <a:ext cx="6300" cy="6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2" name="Google Shape;1512;p140"/>
          <p:cNvCxnSpPr>
            <a:endCxn id="1513" idx="2"/>
          </p:cNvCxnSpPr>
          <p:nvPr/>
        </p:nvCxnSpPr>
        <p:spPr>
          <a:xfrm rot="10800000">
            <a:off x="6834925" y="1956550"/>
            <a:ext cx="7800" cy="418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140"/>
          <p:cNvSpPr txBox="1"/>
          <p:nvPr/>
        </p:nvSpPr>
        <p:spPr>
          <a:xfrm>
            <a:off x="63591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4" name="Google Shape;1514;p140"/>
          <p:cNvSpPr txBox="1"/>
          <p:nvPr/>
        </p:nvSpPr>
        <p:spPr>
          <a:xfrm>
            <a:off x="8331750" y="24155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5" name="Google Shape;1515;p140"/>
          <p:cNvCxnSpPr>
            <a:endCxn id="1516" idx="2"/>
          </p:cNvCxnSpPr>
          <p:nvPr/>
        </p:nvCxnSpPr>
        <p:spPr>
          <a:xfrm rot="10800000">
            <a:off x="7666625" y="1956550"/>
            <a:ext cx="6900" cy="39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6" name="Google Shape;1516;p140"/>
          <p:cNvSpPr txBox="1"/>
          <p:nvPr/>
        </p:nvSpPr>
        <p:spPr>
          <a:xfrm>
            <a:off x="7190825" y="1532350"/>
            <a:ext cx="951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7" name="Google Shape;1517;p140"/>
          <p:cNvSpPr/>
          <p:nvPr/>
        </p:nvSpPr>
        <p:spPr>
          <a:xfrm>
            <a:off x="5675625" y="1011675"/>
            <a:ext cx="298200" cy="1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40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41"/>
          <p:cNvSpPr txBox="1"/>
          <p:nvPr>
            <p:ph type="title"/>
          </p:nvPr>
        </p:nvSpPr>
        <p:spPr>
          <a:xfrm>
            <a:off x="304525" y="-45575"/>
            <a:ext cx="7759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GPT: Transformer language model (2018) </a:t>
            </a:r>
            <a:endParaRPr/>
          </a:p>
        </p:txBody>
      </p:sp>
      <p:sp>
        <p:nvSpPr>
          <p:cNvPr id="1524" name="Google Shape;1524;p141"/>
          <p:cNvSpPr txBox="1"/>
          <p:nvPr>
            <p:ph idx="1" type="body"/>
          </p:nvPr>
        </p:nvSpPr>
        <p:spPr>
          <a:xfrm>
            <a:off x="0" y="777250"/>
            <a:ext cx="3500100" cy="3976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objective as RNN LM, but encode input using </a:t>
            </a:r>
            <a:r>
              <a:rPr i="1" lang="en"/>
              <a:t>masked self-attention</a:t>
            </a:r>
            <a:r>
              <a:rPr lang="en"/>
              <a:t> (each word can only ‘attend’ to previous words)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showed that Transformer LM are an effective pretraining technique for downstream tasks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1"/>
          <p:cNvSpPr txBox="1"/>
          <p:nvPr/>
        </p:nvSpPr>
        <p:spPr>
          <a:xfrm>
            <a:off x="5711013" y="1011550"/>
            <a:ext cx="900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orders</a:t>
            </a:r>
            <a:endParaRPr i="1" sz="17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6" name="Google Shape;1526;p141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25" y="1760875"/>
            <a:ext cx="5517922" cy="30348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8" name="Google Shape;1528;p141"/>
          <p:cNvSpPr txBox="1"/>
          <p:nvPr/>
        </p:nvSpPr>
        <p:spPr>
          <a:xfrm>
            <a:off x="4572000" y="4753450"/>
            <a:ext cx="4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https://jalammar.github.io/illustrated-gpt2/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9" name="Google Shape;1529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825" y="1436575"/>
            <a:ext cx="15144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vanilla RNN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apply same computation at each timestep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get a new </a:t>
            </a:r>
            <a:r>
              <a:rPr i="1" lang="en" sz="1500"/>
              <a:t>memory/hidden state   </a:t>
            </a:r>
            <a:r>
              <a:rPr lang="en" sz="1500"/>
              <a:t>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how is information from x</a:t>
            </a:r>
            <a:r>
              <a:rPr baseline="-25000" lang="en" sz="1500"/>
              <a:t>t+1 </a:t>
            </a:r>
            <a:r>
              <a:rPr lang="en" sz="1500"/>
              <a:t>connected to x</a:t>
            </a:r>
            <a:r>
              <a:rPr baseline="-25000" lang="en" sz="1500"/>
              <a:t>t-1</a:t>
            </a:r>
            <a:r>
              <a:rPr lang="en" sz="1500"/>
              <a:t>?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through </a:t>
            </a:r>
            <a:r>
              <a:rPr i="1" lang="en" sz="1500">
                <a:solidFill>
                  <a:srgbClr val="FF0000"/>
                </a:solidFill>
              </a:rPr>
              <a:t>hidden state h</a:t>
            </a:r>
            <a:r>
              <a:rPr baseline="-25000" i="1" lang="en" sz="1500">
                <a:solidFill>
                  <a:srgbClr val="FF0000"/>
                </a:solidFill>
              </a:rPr>
              <a:t>t</a:t>
            </a:r>
            <a:endParaRPr baseline="-25000" i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71" name="Google Shape;171;p25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133301" cy="236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42"/>
          <p:cNvSpPr txBox="1"/>
          <p:nvPr>
            <p:ph type="title"/>
          </p:nvPr>
        </p:nvSpPr>
        <p:spPr>
          <a:xfrm>
            <a:off x="2177100" y="567775"/>
            <a:ext cx="696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Neural </a:t>
            </a:r>
            <a:r>
              <a:rPr lang="en" sz="2400"/>
              <a:t>LM generalizes to unseen sequences</a:t>
            </a:r>
            <a:endParaRPr sz="2400"/>
          </a:p>
        </p:txBody>
      </p:sp>
      <p:sp>
        <p:nvSpPr>
          <p:cNvPr id="1535" name="Google Shape;1535;p142"/>
          <p:cNvSpPr txBox="1"/>
          <p:nvPr>
            <p:ph idx="1" type="body"/>
          </p:nvPr>
        </p:nvSpPr>
        <p:spPr>
          <a:xfrm>
            <a:off x="2410100" y="1290975"/>
            <a:ext cx="6321600" cy="16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P(llama | chases, a) ≠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if </a:t>
            </a:r>
            <a:r>
              <a:rPr b="1" lang="en"/>
              <a:t>‘chases a llama’</a:t>
            </a:r>
            <a:r>
              <a:rPr lang="en"/>
              <a:t> was never in the training set. 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words (‘llama’, ‘cat’, ‘mouse’) tend to appear in similar contexts, so their representations are also similar</a:t>
            </a:r>
            <a:endParaRPr sz="1600"/>
          </a:p>
        </p:txBody>
      </p:sp>
      <p:pic>
        <p:nvPicPr>
          <p:cNvPr id="1536" name="Google Shape;153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5" y="3146750"/>
            <a:ext cx="8890051" cy="16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42"/>
          <p:cNvSpPr txBox="1"/>
          <p:nvPr/>
        </p:nvSpPr>
        <p:spPr>
          <a:xfrm>
            <a:off x="6787325" y="3698675"/>
            <a:ext cx="903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llama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8" name="Google Shape;1538;p142"/>
          <p:cNvSpPr txBox="1"/>
          <p:nvPr/>
        </p:nvSpPr>
        <p:spPr>
          <a:xfrm>
            <a:off x="8240700" y="3374975"/>
            <a:ext cx="903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mouse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43"/>
          <p:cNvSpPr txBox="1"/>
          <p:nvPr>
            <p:ph type="title"/>
          </p:nvPr>
        </p:nvSpPr>
        <p:spPr>
          <a:xfrm>
            <a:off x="339450" y="1128100"/>
            <a:ext cx="88599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5: Large Language Models or how I wanted to say what’s next and accidentally solved everything</a:t>
            </a:r>
            <a:endParaRPr sz="40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4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Language Models</a:t>
            </a:r>
            <a:endParaRPr/>
          </a:p>
        </p:txBody>
      </p:sp>
      <p:sp>
        <p:nvSpPr>
          <p:cNvPr id="1549" name="Google Shape;1549;p144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44"/>
          <p:cNvSpPr txBox="1"/>
          <p:nvPr/>
        </p:nvSpPr>
        <p:spPr>
          <a:xfrm>
            <a:off x="4949250" y="4536175"/>
            <a:ext cx="8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source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1" name="Google Shape;1551;p144"/>
          <p:cNvSpPr txBox="1"/>
          <p:nvPr>
            <p:ph idx="1" type="body"/>
          </p:nvPr>
        </p:nvSpPr>
        <p:spPr>
          <a:xfrm>
            <a:off x="0" y="777250"/>
            <a:ext cx="2181600" cy="3976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Trends: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models (up to 1T B 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models trained on increasingly more data (trillion tokens)</a:t>
            </a:r>
            <a:endParaRPr/>
          </a:p>
        </p:txBody>
      </p:sp>
      <p:pic>
        <p:nvPicPr>
          <p:cNvPr id="1552" name="Google Shape;155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800" y="834613"/>
            <a:ext cx="5117426" cy="356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45"/>
          <p:cNvSpPr txBox="1"/>
          <p:nvPr>
            <p:ph type="title"/>
          </p:nvPr>
        </p:nvSpPr>
        <p:spPr>
          <a:xfrm>
            <a:off x="304525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does the LM task learn under the hood?</a:t>
            </a:r>
            <a:endParaRPr sz="2400"/>
          </a:p>
        </p:txBody>
      </p:sp>
      <p:sp>
        <p:nvSpPr>
          <p:cNvPr id="1558" name="Google Shape;1558;p145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7250"/>
            <a:ext cx="8839199" cy="35457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45"/>
          <p:cNvSpPr txBox="1"/>
          <p:nvPr/>
        </p:nvSpPr>
        <p:spPr>
          <a:xfrm>
            <a:off x="125" y="46430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Stanford CS224N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ttps://web.stanford.edu/class/cs224n/slides/cs224n-2023-lecture11-prompting-rlhf.pdf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46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Emergence of in-context learning</a:t>
            </a:r>
            <a:endParaRPr/>
          </a:p>
        </p:txBody>
      </p:sp>
      <p:sp>
        <p:nvSpPr>
          <p:cNvPr id="1566" name="Google Shape;1566;p146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46"/>
          <p:cNvSpPr txBox="1"/>
          <p:nvPr>
            <p:ph idx="1" type="body"/>
          </p:nvPr>
        </p:nvSpPr>
        <p:spPr>
          <a:xfrm>
            <a:off x="0" y="777250"/>
            <a:ext cx="8383200" cy="2021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with the LM objective makes the model </a:t>
            </a:r>
            <a:r>
              <a:rPr lang="en" sz="1800"/>
              <a:t>learn </a:t>
            </a:r>
            <a:r>
              <a:rPr b="1" i="1" lang="en" sz="1800"/>
              <a:t>general-purpose</a:t>
            </a:r>
            <a:r>
              <a:rPr b="1" lang="en" sz="1800"/>
              <a:t> </a:t>
            </a:r>
            <a:r>
              <a:rPr lang="en" sz="1800"/>
              <a:t>semantic features, which </a:t>
            </a:r>
            <a:r>
              <a:rPr i="1" lang="en" sz="1800"/>
              <a:t>transfer</a:t>
            </a:r>
            <a:r>
              <a:rPr lang="en" sz="1800"/>
              <a:t> well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when scaling them up, the models also start to exhibit an ability to </a:t>
            </a:r>
            <a:r>
              <a:rPr b="1" i="1" lang="en"/>
              <a:t>solve tasks</a:t>
            </a:r>
            <a:r>
              <a:rPr lang="en"/>
              <a:t> with no/a few examples and without gradient updates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8" name="Google Shape;156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63" y="2656925"/>
            <a:ext cx="7033622" cy="20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46"/>
          <p:cNvSpPr txBox="1"/>
          <p:nvPr/>
        </p:nvSpPr>
        <p:spPr>
          <a:xfrm>
            <a:off x="2319600" y="4633875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1-shot example from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https://arxiv.org/pdf/2206.07682.pdf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47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 (GPT3 - 2020)</a:t>
            </a:r>
            <a:endParaRPr/>
          </a:p>
        </p:txBody>
      </p:sp>
      <p:sp>
        <p:nvSpPr>
          <p:cNvPr id="1575" name="Google Shape;1575;p147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58" y="777250"/>
            <a:ext cx="8210118" cy="43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48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GPT3  </a:t>
            </a:r>
            <a:endParaRPr/>
          </a:p>
        </p:txBody>
      </p:sp>
      <p:sp>
        <p:nvSpPr>
          <p:cNvPr id="1582" name="Google Shape;1582;p148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75" y="663450"/>
            <a:ext cx="5180785" cy="42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48"/>
          <p:cNvSpPr txBox="1"/>
          <p:nvPr>
            <p:ph idx="1" type="body"/>
          </p:nvPr>
        </p:nvSpPr>
        <p:spPr>
          <a:xfrm>
            <a:off x="0" y="777250"/>
            <a:ext cx="37089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increases with: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more examples shown in context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larger models</a:t>
            </a:r>
            <a:endParaRPr sz="1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finetuned task-specific models </a:t>
            </a:r>
            <a:r>
              <a:rPr lang="en"/>
              <a:t>can</a:t>
            </a:r>
            <a:r>
              <a:rPr i="1" lang="en"/>
              <a:t> </a:t>
            </a:r>
            <a:r>
              <a:rPr lang="en"/>
              <a:t>outperform LLMs, but they still require training examples and gradient updates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Language Models (LLM) however are </a:t>
            </a:r>
            <a:r>
              <a:rPr b="1" i="1" lang="en"/>
              <a:t>general-purpose task solvers </a:t>
            </a:r>
            <a:endParaRPr b="1"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49"/>
          <p:cNvSpPr txBox="1"/>
          <p:nvPr>
            <p:ph type="title"/>
          </p:nvPr>
        </p:nvSpPr>
        <p:spPr>
          <a:xfrm>
            <a:off x="0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generate falsehoods</a:t>
            </a:r>
            <a:endParaRPr/>
          </a:p>
        </p:txBody>
      </p:sp>
      <p:sp>
        <p:nvSpPr>
          <p:cNvPr id="1590" name="Google Shape;1590;p149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1" name="Google Shape;159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400" y="832475"/>
            <a:ext cx="6509376" cy="33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49"/>
          <p:cNvSpPr txBox="1"/>
          <p:nvPr/>
        </p:nvSpPr>
        <p:spPr>
          <a:xfrm>
            <a:off x="3711750" y="4207700"/>
            <a:ext cx="17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TruthfulQA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50"/>
          <p:cNvSpPr txBox="1"/>
          <p:nvPr>
            <p:ph type="title"/>
          </p:nvPr>
        </p:nvSpPr>
        <p:spPr>
          <a:xfrm>
            <a:off x="56100" y="-45575"/>
            <a:ext cx="7592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outputs are not helpful</a:t>
            </a:r>
            <a:endParaRPr/>
          </a:p>
        </p:txBody>
      </p:sp>
      <p:sp>
        <p:nvSpPr>
          <p:cNvPr id="1598" name="Google Shape;1598;p150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9" name="Google Shape;159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8848"/>
            <a:ext cx="9144000" cy="291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50"/>
          <p:cNvSpPr txBox="1"/>
          <p:nvPr/>
        </p:nvSpPr>
        <p:spPr>
          <a:xfrm>
            <a:off x="3711750" y="4743300"/>
            <a:ext cx="17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TruthfulQA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1" name="Google Shape;1601;p150"/>
          <p:cNvSpPr txBox="1"/>
          <p:nvPr>
            <p:ph idx="1" type="body"/>
          </p:nvPr>
        </p:nvSpPr>
        <p:spPr>
          <a:xfrm>
            <a:off x="129700" y="704225"/>
            <a:ext cx="8658300" cy="47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LLMs are trained to predict next token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outputs don’t necessarily align with </a:t>
            </a:r>
            <a:r>
              <a:rPr i="1" lang="en" sz="2100"/>
              <a:t>human intention</a:t>
            </a:r>
            <a:endParaRPr i="1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51"/>
          <p:cNvSpPr txBox="1"/>
          <p:nvPr>
            <p:ph type="title"/>
          </p:nvPr>
        </p:nvSpPr>
        <p:spPr>
          <a:xfrm>
            <a:off x="56100" y="-45575"/>
            <a:ext cx="7592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as human assistants</a:t>
            </a:r>
            <a:endParaRPr/>
          </a:p>
        </p:txBody>
      </p:sp>
      <p:sp>
        <p:nvSpPr>
          <p:cNvPr id="1607" name="Google Shape;1607;p151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51"/>
          <p:cNvSpPr txBox="1"/>
          <p:nvPr>
            <p:ph idx="1" type="body"/>
          </p:nvPr>
        </p:nvSpPr>
        <p:spPr>
          <a:xfrm>
            <a:off x="56100" y="589825"/>
            <a:ext cx="8658300" cy="1624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How do we get from: 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					</a:t>
            </a:r>
            <a:r>
              <a:rPr lang="en" sz="2400"/>
              <a:t>Einstein was born in ________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to this: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9" name="Google Shape;160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00" y="2056975"/>
            <a:ext cx="5239428" cy="30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Vanilla RNN for long-term dependencies</a:t>
            </a:r>
            <a:endParaRPr sz="2200"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159925" y="1019550"/>
            <a:ext cx="21099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theory, vanilla RNN can learn             </a:t>
            </a:r>
            <a:r>
              <a:rPr i="1" lang="en" sz="1500"/>
              <a:t>long-term dependencies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 practice,                </a:t>
            </a:r>
            <a:r>
              <a:rPr i="1" lang="en" sz="1500"/>
              <a:t>vanishing gradients </a:t>
            </a:r>
            <a:r>
              <a:rPr lang="en" sz="1500"/>
              <a:t>prevent RNN from preserving information over many timesteps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79" name="Google Shape;179;p26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950" y="1790700"/>
            <a:ext cx="5029200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52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Tuning</a:t>
            </a:r>
            <a:endParaRPr/>
          </a:p>
        </p:txBody>
      </p:sp>
      <p:sp>
        <p:nvSpPr>
          <p:cNvPr id="1615" name="Google Shape;1615;p152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52"/>
          <p:cNvSpPr txBox="1"/>
          <p:nvPr>
            <p:ph idx="1" type="body"/>
          </p:nvPr>
        </p:nvSpPr>
        <p:spPr>
          <a:xfrm>
            <a:off x="40575" y="777250"/>
            <a:ext cx="27096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start from pretrained LLM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teach LLM to </a:t>
            </a:r>
            <a:r>
              <a:rPr i="1" lang="en" sz="1700"/>
              <a:t>follow instructions</a:t>
            </a:r>
            <a:r>
              <a:rPr lang="en" sz="1700"/>
              <a:t>: </a:t>
            </a:r>
            <a:r>
              <a:rPr lang="en" sz="1700"/>
              <a:t>finetune it on </a:t>
            </a:r>
            <a:r>
              <a:rPr b="1" lang="en" sz="1700"/>
              <a:t>(request, completion) </a:t>
            </a:r>
            <a:r>
              <a:rPr i="1" lang="en" sz="1700"/>
              <a:t>instructions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52"/>
          <p:cNvSpPr txBox="1"/>
          <p:nvPr/>
        </p:nvSpPr>
        <p:spPr>
          <a:xfrm>
            <a:off x="3490925" y="465857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Scaling Instruction-Finetuned Language Models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8" name="Google Shape;1618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050" y="1267188"/>
            <a:ext cx="6663604" cy="3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53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Preference optimization</a:t>
            </a:r>
            <a:endParaRPr/>
          </a:p>
        </p:txBody>
      </p:sp>
      <p:sp>
        <p:nvSpPr>
          <p:cNvPr id="1624" name="Google Shape;1624;p153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53"/>
          <p:cNvSpPr txBox="1"/>
          <p:nvPr>
            <p:ph idx="1" type="body"/>
          </p:nvPr>
        </p:nvSpPr>
        <p:spPr>
          <a:xfrm>
            <a:off x="178475" y="777250"/>
            <a:ext cx="24498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start from instruction-tuned LLM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teach LLM to </a:t>
            </a:r>
            <a:r>
              <a:rPr i="1" lang="en" sz="1700"/>
              <a:t>prefer one output over the others</a:t>
            </a:r>
            <a:endParaRPr i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preference data: tuples (input request,    </a:t>
            </a:r>
            <a:r>
              <a:rPr b="1" lang="en" sz="1700"/>
              <a:t>preferred completion</a:t>
            </a:r>
            <a:r>
              <a:rPr lang="en" sz="1700"/>
              <a:t>, other completions)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53"/>
          <p:cNvSpPr txBox="1"/>
          <p:nvPr/>
        </p:nvSpPr>
        <p:spPr>
          <a:xfrm>
            <a:off x="3490925" y="465857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https://arxiv.org/pdf/2305.18290.pdf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7" name="Google Shape;1627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275" y="1163950"/>
            <a:ext cx="6363326" cy="332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54"/>
          <p:cNvSpPr txBox="1"/>
          <p:nvPr>
            <p:ph type="title"/>
          </p:nvPr>
        </p:nvSpPr>
        <p:spPr>
          <a:xfrm>
            <a:off x="311700" y="801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steps</a:t>
            </a:r>
            <a:endParaRPr/>
          </a:p>
        </p:txBody>
      </p:sp>
      <p:pic>
        <p:nvPicPr>
          <p:cNvPr id="1633" name="Google Shape;1633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28" y="1156475"/>
            <a:ext cx="8274949" cy="3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4" name="Google Shape;1634;p154"/>
          <p:cNvCxnSpPr/>
          <p:nvPr/>
        </p:nvCxnSpPr>
        <p:spPr>
          <a:xfrm flipH="1">
            <a:off x="3008450" y="719775"/>
            <a:ext cx="8100" cy="4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154"/>
          <p:cNvSpPr txBox="1"/>
          <p:nvPr/>
        </p:nvSpPr>
        <p:spPr>
          <a:xfrm>
            <a:off x="3105500" y="719775"/>
            <a:ext cx="2854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aka instruction tuning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6" name="Google Shape;1636;p154"/>
          <p:cNvCxnSpPr/>
          <p:nvPr/>
        </p:nvCxnSpPr>
        <p:spPr>
          <a:xfrm flipH="1">
            <a:off x="5845825" y="769525"/>
            <a:ext cx="8100" cy="4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154"/>
          <p:cNvSpPr txBox="1"/>
          <p:nvPr/>
        </p:nvSpPr>
        <p:spPr>
          <a:xfrm>
            <a:off x="533775" y="1399100"/>
            <a:ext cx="2094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1C3678"/>
                </a:highlight>
                <a:latin typeface="Roboto"/>
                <a:ea typeface="Roboto"/>
                <a:cs typeface="Roboto"/>
                <a:sym typeface="Roboto"/>
              </a:rPr>
              <a:t>Pretraining</a:t>
            </a:r>
            <a:endParaRPr sz="1800">
              <a:solidFill>
                <a:schemeClr val="lt1"/>
              </a:solidFill>
              <a:highlight>
                <a:srgbClr val="1C367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154"/>
          <p:cNvSpPr txBox="1"/>
          <p:nvPr/>
        </p:nvSpPr>
        <p:spPr>
          <a:xfrm>
            <a:off x="1746800" y="4391375"/>
            <a:ext cx="13587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b="1" lang="en" sz="15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Base model</a:t>
            </a:r>
            <a:endParaRPr b="1" sz="15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154"/>
          <p:cNvSpPr txBox="1"/>
          <p:nvPr/>
        </p:nvSpPr>
        <p:spPr>
          <a:xfrm>
            <a:off x="3264950" y="2667000"/>
            <a:ext cx="24396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train with </a:t>
            </a:r>
            <a:r>
              <a:rPr b="1" lang="en" sz="15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(request, completion)</a:t>
            </a:r>
            <a:r>
              <a:rPr lang="en" sz="15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examples</a:t>
            </a:r>
            <a:endParaRPr sz="15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5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 (based on GPT3.5)</a:t>
            </a:r>
            <a:endParaRPr/>
          </a:p>
        </p:txBody>
      </p:sp>
      <p:sp>
        <p:nvSpPr>
          <p:cNvPr id="1645" name="Google Shape;1645;p155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55"/>
          <p:cNvSpPr txBox="1"/>
          <p:nvPr>
            <p:ph idx="1" type="body"/>
          </p:nvPr>
        </p:nvSpPr>
        <p:spPr>
          <a:xfrm>
            <a:off x="0" y="777250"/>
            <a:ext cx="2475900" cy="4322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700"/>
              <a:buAutoNum type="arabicPeriod"/>
            </a:pPr>
            <a:r>
              <a:rPr lang="en" sz="1700">
                <a:solidFill>
                  <a:srgbClr val="222222"/>
                </a:solidFill>
              </a:rPr>
              <a:t>finetune LLM on human collected </a:t>
            </a:r>
            <a:r>
              <a:rPr i="1" lang="en" sz="1700">
                <a:solidFill>
                  <a:srgbClr val="222222"/>
                </a:solidFill>
              </a:rPr>
              <a:t>instructions</a:t>
            </a:r>
            <a:r>
              <a:rPr lang="en" sz="1700">
                <a:solidFill>
                  <a:srgbClr val="222222"/>
                </a:solidFill>
              </a:rPr>
              <a:t> 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use human feedback to learn a </a:t>
            </a:r>
            <a:r>
              <a:rPr b="1" i="1" lang="en" sz="1700"/>
              <a:t>reward model</a:t>
            </a:r>
            <a:r>
              <a:rPr b="1" lang="en" sz="1700"/>
              <a:t> </a:t>
            </a:r>
            <a:r>
              <a:rPr lang="en" sz="1700"/>
              <a:t>to rank LLM outputs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use RL to align LLM to human preferences, by using the signal from the </a:t>
            </a:r>
            <a:r>
              <a:rPr i="1" lang="en" sz="1700"/>
              <a:t>reward model</a:t>
            </a:r>
            <a:endParaRPr i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55"/>
          <p:cNvSpPr txBox="1"/>
          <p:nvPr/>
        </p:nvSpPr>
        <p:spPr>
          <a:xfrm>
            <a:off x="4778900" y="464620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InstructGPT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8" name="Google Shape;164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775" y="871500"/>
            <a:ext cx="6758224" cy="39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6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 (based on GPT3.5)</a:t>
            </a:r>
            <a:endParaRPr/>
          </a:p>
        </p:txBody>
      </p:sp>
      <p:sp>
        <p:nvSpPr>
          <p:cNvPr id="1654" name="Google Shape;1654;p156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56"/>
          <p:cNvSpPr txBox="1"/>
          <p:nvPr/>
        </p:nvSpPr>
        <p:spPr>
          <a:xfrm>
            <a:off x="2213250" y="4603350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https://openai.com/research/instruction-following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6" name="Google Shape;165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41" y="1163950"/>
            <a:ext cx="8720258" cy="336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57"/>
          <p:cNvSpPr txBox="1"/>
          <p:nvPr>
            <p:ph type="title"/>
          </p:nvPr>
        </p:nvSpPr>
        <p:spPr>
          <a:xfrm>
            <a:off x="83700" y="0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chat</a:t>
            </a:r>
            <a:r>
              <a:rPr lang="en" sz="2500"/>
              <a:t>GPT = InstructGPT + dialogue instructions</a:t>
            </a:r>
            <a:endParaRPr sz="2500"/>
          </a:p>
        </p:txBody>
      </p:sp>
      <p:sp>
        <p:nvSpPr>
          <p:cNvPr id="1662" name="Google Shape;1662;p157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3" name="Google Shape;1663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488" y="570975"/>
            <a:ext cx="6305025" cy="452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58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1669" name="Google Shape;1669;p158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58"/>
          <p:cNvSpPr txBox="1"/>
          <p:nvPr>
            <p:ph idx="1" type="body"/>
          </p:nvPr>
        </p:nvSpPr>
        <p:spPr>
          <a:xfrm>
            <a:off x="227150" y="671775"/>
            <a:ext cx="8594100" cy="107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Search for the best input that ‘triggers’ your LLM to solve the task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1" name="Google Shape;167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2150"/>
            <a:ext cx="8260961" cy="298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59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finetuning dead?</a:t>
            </a:r>
            <a:endParaRPr/>
          </a:p>
        </p:txBody>
      </p:sp>
      <p:sp>
        <p:nvSpPr>
          <p:cNvPr id="1677" name="Google Shape;1677;p159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8" name="Google Shape;167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300" y="687175"/>
            <a:ext cx="3777395" cy="4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60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1684" name="Google Shape;1684;p160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60"/>
          <p:cNvSpPr txBox="1"/>
          <p:nvPr>
            <p:ph idx="1" type="body"/>
          </p:nvPr>
        </p:nvSpPr>
        <p:spPr>
          <a:xfrm>
            <a:off x="0" y="671775"/>
            <a:ext cx="9233100" cy="3035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2000"/>
              <a:buChar char="+"/>
            </a:pPr>
            <a:r>
              <a:rPr lang="en" sz="2000">
                <a:solidFill>
                  <a:srgbClr val="93C47D"/>
                </a:solidFill>
              </a:rPr>
              <a:t>easier to set up than fine-tuning</a:t>
            </a:r>
            <a:endParaRPr sz="2000">
              <a:solidFill>
                <a:srgbClr val="93C47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Char char="-"/>
            </a:pPr>
            <a:r>
              <a:rPr lang="en" sz="2000">
                <a:solidFill>
                  <a:srgbClr val="CC0000"/>
                </a:solidFill>
              </a:rPr>
              <a:t>iterate through many prompt formats to get it right</a:t>
            </a:r>
            <a:endParaRPr sz="2000">
              <a:solidFill>
                <a:srgbClr val="CC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Char char="-"/>
            </a:pPr>
            <a:r>
              <a:rPr lang="en" sz="2000">
                <a:solidFill>
                  <a:srgbClr val="CC0000"/>
                </a:solidFill>
              </a:rPr>
              <a:t>prompting closed models (GPT4) can lead to</a:t>
            </a:r>
            <a:r>
              <a:rPr b="1" lang="en" sz="2000">
                <a:solidFill>
                  <a:srgbClr val="CC0000"/>
                </a:solidFill>
              </a:rPr>
              <a:t> inconsistent results</a:t>
            </a:r>
            <a:r>
              <a:rPr lang="en" sz="2000">
                <a:solidFill>
                  <a:srgbClr val="CC0000"/>
                </a:solidFill>
              </a:rPr>
              <a:t> across time</a:t>
            </a:r>
            <a:endParaRPr sz="2000">
              <a:solidFill>
                <a:srgbClr val="CC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Char char="-"/>
            </a:pPr>
            <a:r>
              <a:rPr lang="en" sz="2000">
                <a:solidFill>
                  <a:srgbClr val="CC0000"/>
                </a:solidFill>
              </a:rPr>
              <a:t>inference is </a:t>
            </a:r>
            <a:r>
              <a:rPr b="1" lang="en" sz="2000">
                <a:solidFill>
                  <a:srgbClr val="CC0000"/>
                </a:solidFill>
              </a:rPr>
              <a:t>costlier</a:t>
            </a:r>
            <a:r>
              <a:rPr lang="en" sz="2000">
                <a:solidFill>
                  <a:srgbClr val="CC0000"/>
                </a:solidFill>
              </a:rPr>
              <a:t> than smaller finetuned models</a:t>
            </a:r>
            <a:endParaRPr sz="2000">
              <a:solidFill>
                <a:srgbClr val="CC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Char char="-"/>
            </a:pPr>
            <a:r>
              <a:rPr lang="en" sz="2000">
                <a:solidFill>
                  <a:srgbClr val="CC0000"/>
                </a:solidFill>
              </a:rPr>
              <a:t>LLM may know how to perform task, but</a:t>
            </a:r>
            <a:r>
              <a:rPr b="1" lang="en" sz="2000">
                <a:solidFill>
                  <a:srgbClr val="CC0000"/>
                </a:solidFill>
              </a:rPr>
              <a:t> lack the knowledge</a:t>
            </a:r>
            <a:r>
              <a:rPr lang="en" sz="2000">
                <a:solidFill>
                  <a:srgbClr val="CC0000"/>
                </a:solidFill>
              </a:rPr>
              <a:t>:</a:t>
            </a:r>
            <a:endParaRPr sz="2000">
              <a:solidFill>
                <a:srgbClr val="CC0000"/>
              </a:solidFill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 LLM to analyze company data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 GPT4 to understand Spring 2024 events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Char char="-"/>
            </a:pPr>
            <a:r>
              <a:rPr lang="en" sz="2000">
                <a:solidFill>
                  <a:srgbClr val="CC0000"/>
                </a:solidFill>
              </a:rPr>
              <a:t>may underperform in some areas (code understanding), domain specific tasks (summarizing legal documents), or non-English languages (Romanian</a:t>
            </a:r>
            <a:r>
              <a:rPr lang="en" sz="2000">
                <a:solidFill>
                  <a:srgbClr val="980000"/>
                </a:solidFill>
              </a:rPr>
              <a:t>)  </a:t>
            </a:r>
            <a:endParaRPr sz="20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61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Augmented Generation</a:t>
            </a:r>
            <a:endParaRPr/>
          </a:p>
        </p:txBody>
      </p:sp>
      <p:sp>
        <p:nvSpPr>
          <p:cNvPr id="1691" name="Google Shape;1691;p161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61"/>
          <p:cNvSpPr txBox="1"/>
          <p:nvPr>
            <p:ph idx="1" type="body"/>
          </p:nvPr>
        </p:nvSpPr>
        <p:spPr>
          <a:xfrm>
            <a:off x="240525" y="593050"/>
            <a:ext cx="2996400" cy="4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premise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model knows what the question refers to, but lacks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appropriate context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separate SEARCH and GENERATION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en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lang="en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rPr>
              <a:t>find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appropriate context C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lang="en" sz="1600">
                <a:solidFill>
                  <a:srgbClr val="006EFF"/>
                </a:solidFill>
                <a:latin typeface="Arial"/>
                <a:ea typeface="Arial"/>
                <a:cs typeface="Arial"/>
                <a:sym typeface="Arial"/>
              </a:rPr>
              <a:t>GENERATION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augment question Q with C and feed [Q;C] to model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3" name="Google Shape;169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350" y="895375"/>
            <a:ext cx="5609052" cy="36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LSTM for long-term dependencies</a:t>
            </a:r>
            <a:endParaRPr sz="2200"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59925" y="1019550"/>
            <a:ext cx="2262300" cy="3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gates </a:t>
            </a:r>
            <a:r>
              <a:rPr i="1" lang="en" sz="1500"/>
              <a:t>block</a:t>
            </a:r>
            <a:r>
              <a:rPr lang="en" sz="1500"/>
              <a:t> information or let it </a:t>
            </a:r>
            <a:r>
              <a:rPr i="1" lang="en" sz="1500"/>
              <a:t>flow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they control the importance of current info and past memory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they help with learning </a:t>
            </a:r>
            <a:r>
              <a:rPr i="1" lang="en" sz="1500"/>
              <a:t>long-term dependencies </a:t>
            </a:r>
            <a:r>
              <a:rPr lang="en" sz="1500"/>
              <a:t>(but these can still be tricky to learn)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300"/>
          </a:p>
        </p:txBody>
      </p:sp>
      <p:sp>
        <p:nvSpPr>
          <p:cNvPr id="187" name="Google Shape;187;p27"/>
          <p:cNvSpPr txBox="1"/>
          <p:nvPr/>
        </p:nvSpPr>
        <p:spPr>
          <a:xfrm>
            <a:off x="2553099" y="4204875"/>
            <a:ext cx="6015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vanilla RNN cell. Snapshot from http://colah.github.io/posts/2015-08-Understanding-LSTMs/</a:t>
            </a:r>
            <a:endParaRPr sz="100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25" y="1363750"/>
            <a:ext cx="6569375" cy="239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75" y="1775125"/>
            <a:ext cx="2318925" cy="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7638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6547600" y="1862425"/>
            <a:ext cx="4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4502925" y="1862425"/>
            <a:ext cx="50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t-1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779375" y="2355325"/>
            <a:ext cx="3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114175" y="2355325"/>
            <a:ext cx="3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4779375" y="2425500"/>
            <a:ext cx="225900" cy="29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760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1251675" y="1804225"/>
            <a:ext cx="4440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4538925" y="1985425"/>
            <a:ext cx="334800" cy="24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547600" y="1985425"/>
            <a:ext cx="334800" cy="24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62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Finetune vs RAG</a:t>
            </a:r>
            <a:endParaRPr/>
          </a:p>
        </p:txBody>
      </p:sp>
      <p:sp>
        <p:nvSpPr>
          <p:cNvPr id="1699" name="Google Shape;1699;p162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62"/>
          <p:cNvSpPr txBox="1"/>
          <p:nvPr>
            <p:ph idx="1" type="body"/>
          </p:nvPr>
        </p:nvSpPr>
        <p:spPr>
          <a:xfrm>
            <a:off x="240525" y="593050"/>
            <a:ext cx="8480700" cy="4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you need more context/factuality =&gt; RAG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incorporates external knowledge but may not customize model’s behavior/style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you need the model to act in a specific way =&gt; finetune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006EFF"/>
              </a:buClr>
              <a:buSzPts val="1600"/>
              <a:buFont typeface="Arial"/>
              <a:buChar char="○"/>
            </a:pPr>
            <a:r>
              <a:rPr b="1" lang="en" sz="1600">
                <a:solidFill>
                  <a:srgbClr val="006EFF"/>
                </a:solidFill>
                <a:latin typeface="Arial"/>
                <a:ea typeface="Arial"/>
                <a:cs typeface="Arial"/>
                <a:sym typeface="Arial"/>
              </a:rPr>
              <a:t>continual pretraining</a:t>
            </a:r>
            <a:r>
              <a:rPr lang="en" sz="1600">
                <a:solidFill>
                  <a:srgbClr val="006E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solidFill>
                <a:srgbClr val="006E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■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can teach model deeper understanding of a particular domain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○"/>
            </a:pPr>
            <a:r>
              <a:rPr b="1"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supervised finetuning/instruction tuning:</a:t>
            </a:r>
            <a:endParaRPr b="1"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■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can constrain the model to have a specific tone/style or output format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approaches are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complementary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63"/>
          <p:cNvSpPr txBox="1"/>
          <p:nvPr>
            <p:ph type="title"/>
          </p:nvPr>
        </p:nvSpPr>
        <p:spPr>
          <a:xfrm>
            <a:off x="304525" y="-45575"/>
            <a:ext cx="73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paradigms</a:t>
            </a:r>
            <a:endParaRPr/>
          </a:p>
        </p:txBody>
      </p:sp>
      <p:sp>
        <p:nvSpPr>
          <p:cNvPr id="1706" name="Google Shape;1706;p163"/>
          <p:cNvSpPr/>
          <p:nvPr/>
        </p:nvSpPr>
        <p:spPr>
          <a:xfrm>
            <a:off x="7603825" y="777250"/>
            <a:ext cx="2982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63"/>
          <p:cNvSpPr txBox="1"/>
          <p:nvPr>
            <p:ph idx="1" type="body"/>
          </p:nvPr>
        </p:nvSpPr>
        <p:spPr>
          <a:xfrm>
            <a:off x="0" y="777250"/>
            <a:ext cx="8861700" cy="4156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[2013-2017] </a:t>
            </a:r>
            <a:r>
              <a:rPr i="1" lang="en" sz="2000"/>
              <a:t>architecture engineering:</a:t>
            </a:r>
            <a:r>
              <a:rPr lang="en" sz="2000"/>
              <a:t>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</a:t>
            </a:r>
            <a:r>
              <a:rPr b="1" lang="en" sz="1600"/>
              <a:t>static word embeddings</a:t>
            </a:r>
            <a:r>
              <a:rPr lang="en" sz="1600"/>
              <a:t> as a starting point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 task-specific models on top of these </a:t>
            </a:r>
            <a:r>
              <a:rPr i="1" lang="en" sz="1600"/>
              <a:t>shallow features</a:t>
            </a:r>
            <a:endParaRPr i="1"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[2018-now] </a:t>
            </a:r>
            <a:r>
              <a:rPr i="1" lang="en" sz="2000"/>
              <a:t>pretrain-finetune</a:t>
            </a:r>
            <a:r>
              <a:rPr lang="en" sz="2000"/>
              <a:t>: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pretrain a LM/MLM to learn </a:t>
            </a:r>
            <a:r>
              <a:rPr b="1" lang="en" sz="1600"/>
              <a:t>deep contextual word embeddings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task-specific layers to this backbone and finetune separate models for each task</a:t>
            </a:r>
            <a:endParaRPr sz="16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[2020-now] </a:t>
            </a:r>
            <a:r>
              <a:rPr i="1" lang="en" sz="2000"/>
              <a:t>Large Language Models:</a:t>
            </a:r>
            <a:endParaRPr i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 a large language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it as a </a:t>
            </a:r>
            <a:r>
              <a:rPr b="1" lang="en" sz="1600"/>
              <a:t>general-purpose language task solver</a:t>
            </a:r>
            <a:r>
              <a:rPr lang="en" sz="1600"/>
              <a:t>, which performs tasks in zero-shot/few-shot setting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64"/>
          <p:cNvSpPr txBox="1"/>
          <p:nvPr>
            <p:ph type="title"/>
          </p:nvPr>
        </p:nvSpPr>
        <p:spPr>
          <a:xfrm>
            <a:off x="4960775" y="16010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TODAY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13" name="Google Shape;1713;p164"/>
          <p:cNvSpPr txBox="1"/>
          <p:nvPr>
            <p:ph idx="2" type="body"/>
          </p:nvPr>
        </p:nvSpPr>
        <p:spPr>
          <a:xfrm>
            <a:off x="-173925" y="38675"/>
            <a:ext cx="4784400" cy="50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word embeddings: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vectors that capture the ‘meaning’ of words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vectors of similar words have high similarity</a:t>
            </a:r>
            <a:endParaRPr sz="15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contextual word embeddings:</a:t>
            </a:r>
            <a:endParaRPr b="1"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i="1" lang="en" sz="1500">
                <a:solidFill>
                  <a:schemeClr val="dk2"/>
                </a:solidFill>
              </a:rPr>
              <a:t>‘dynamic’</a:t>
            </a:r>
            <a:r>
              <a:rPr lang="en" sz="1500">
                <a:solidFill>
                  <a:schemeClr val="dk2"/>
                </a:solidFill>
              </a:rPr>
              <a:t> word vectors that change depending on the context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learned using RNN/Transformers with </a:t>
            </a:r>
            <a:r>
              <a:rPr i="1" lang="en" sz="1500">
                <a:solidFill>
                  <a:schemeClr val="dk2"/>
                </a:solidFill>
              </a:rPr>
              <a:t>self-supervised tasks</a:t>
            </a:r>
            <a:r>
              <a:rPr lang="en" sz="1500">
                <a:solidFill>
                  <a:schemeClr val="dk2"/>
                </a:solidFill>
              </a:rPr>
              <a:t> (e.g., masked language model)</a:t>
            </a:r>
            <a:endParaRPr sz="15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large language models:</a:t>
            </a:r>
            <a:endParaRPr b="1"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general-purpose language solvers that ‘implicitly’ learn to solve tasks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65"/>
          <p:cNvSpPr txBox="1"/>
          <p:nvPr>
            <p:ph type="title"/>
          </p:nvPr>
        </p:nvSpPr>
        <p:spPr>
          <a:xfrm>
            <a:off x="1386525" y="1304850"/>
            <a:ext cx="7445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000"/>
              <a:t>Thank you!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420"/>
              <a:t>(Next: Unsupervised learning)</a:t>
            </a:r>
            <a:endParaRPr b="0" sz="242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r>
              <a:rPr lang="en"/>
              <a:t> for NLP with NNs</a:t>
            </a:r>
            <a:endParaRPr/>
          </a:p>
        </p:txBody>
      </p:sp>
      <p:sp>
        <p:nvSpPr>
          <p:cNvPr id="1724" name="Google Shape;1724;p166"/>
          <p:cNvSpPr txBox="1"/>
          <p:nvPr>
            <p:ph idx="1" type="body"/>
          </p:nvPr>
        </p:nvSpPr>
        <p:spPr>
          <a:xfrm>
            <a:off x="2410100" y="1141950"/>
            <a:ext cx="6321600" cy="3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Textbooks: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Primer on Neural Network Models for Natural Language Processing, Yoav Goldberg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Natural Language Understanding with Distributed Representation</a:t>
            </a:r>
            <a:r>
              <a:rPr lang="en"/>
              <a:t>, Kyunghyun Cho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Speech and Language Processing 3rd edition</a:t>
            </a:r>
            <a:r>
              <a:rPr lang="en"/>
              <a:t>, </a:t>
            </a:r>
            <a:r>
              <a:rPr lang="en">
                <a:highlight>
                  <a:srgbClr val="FFFFFF"/>
                </a:highlight>
              </a:rPr>
              <a:t>Dan Jurafsky and James H. Martin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Courses: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Stanford Deep Learning for NLP:	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http://web.stanford.edu/class/cs224n/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CMU Neural Networks for NLP: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http://www.phontron.com/class/nn4nlp2020/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30" name="Google Shape;1730;p167"/>
          <p:cNvSpPr txBox="1"/>
          <p:nvPr>
            <p:ph idx="1" type="body"/>
          </p:nvPr>
        </p:nvSpPr>
        <p:spPr>
          <a:xfrm>
            <a:off x="2400250" y="1142725"/>
            <a:ext cx="65940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Word embedding papers: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Estimation of Word Representations in Vector Space, Mikolov et. al 2013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Contextual word embeddings papers: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ELMo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contextualized word representations, Peters et al. 2018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Transformer</a:t>
            </a:r>
            <a:r>
              <a:rPr lang="en"/>
              <a:t>: Attention is all you need, Vaswani et al. 2017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GPT</a:t>
            </a:r>
            <a:r>
              <a:rPr lang="en"/>
              <a:t>: Improving Language Understanding by Generative Pre-Training, Radford et al. 2018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BERT</a:t>
            </a:r>
            <a:r>
              <a:rPr lang="en"/>
              <a:t>: 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Pre-training of Deep Bidirectional Transformers for Language Understanding, Devlin et al. 2018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highlight>
                  <a:srgbClr val="FFFFFF"/>
                </a:highlight>
              </a:rPr>
              <a:t>Large Language Models papers: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GPT3: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InstructGPT: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https://arxiv.org/pdf/2203.02155.pdf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Survey: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https://arxiv.org/pdf/2303.18223.pdf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(2)</a:t>
            </a:r>
            <a:endParaRPr/>
          </a:p>
        </p:txBody>
      </p:sp>
      <p:sp>
        <p:nvSpPr>
          <p:cNvPr id="1736" name="Google Shape;1736;p168"/>
          <p:cNvSpPr txBox="1"/>
          <p:nvPr>
            <p:ph idx="1" type="body"/>
          </p:nvPr>
        </p:nvSpPr>
        <p:spPr>
          <a:xfrm>
            <a:off x="2400250" y="1142725"/>
            <a:ext cx="63216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Presentations: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FFFFFF"/>
                </a:highlight>
              </a:rPr>
              <a:t>Deep Learning Meetup March 2020: </a:t>
            </a: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slides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highlight>
                  <a:srgbClr val="FFFFFF"/>
                </a:highlight>
              </a:rPr>
              <a:t>Blogs: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https://jalammar.github.io/illustrated-transformer/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https://jalammar.github.io/illustrated-bert/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https://ruder.io/nlp-imagenet/</a:t>
            </a:r>
            <a:r>
              <a:rPr b="1" lang="en">
                <a:highlight>
                  <a:srgbClr val="FFFFFF"/>
                </a:highlight>
              </a:rPr>
              <a:t> 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 in action</a:t>
            </a:r>
            <a:endParaRPr/>
          </a:p>
        </p:txBody>
      </p:sp>
      <p:sp>
        <p:nvSpPr>
          <p:cNvPr id="1742" name="Google Shape;1742;p169"/>
          <p:cNvSpPr txBox="1"/>
          <p:nvPr>
            <p:ph idx="1" type="body"/>
          </p:nvPr>
        </p:nvSpPr>
        <p:spPr>
          <a:xfrm>
            <a:off x="454050" y="1287350"/>
            <a:ext cx="82359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Predictive typing						      Text generation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3" name="Google Shape;1743;p169"/>
          <p:cNvPicPr preferRelativeResize="0"/>
          <p:nvPr/>
        </p:nvPicPr>
        <p:blipFill rotWithShape="1">
          <a:blip r:embed="rId3">
            <a:alphaModFix/>
          </a:blip>
          <a:srcRect b="11000" l="0" r="0" t="-11000"/>
          <a:stretch/>
        </p:blipFill>
        <p:spPr>
          <a:xfrm>
            <a:off x="371475" y="1846950"/>
            <a:ext cx="3811450" cy="256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44" name="Google Shape;1744;p169"/>
          <p:cNvSpPr txBox="1"/>
          <p:nvPr/>
        </p:nvSpPr>
        <p:spPr>
          <a:xfrm>
            <a:off x="517325" y="4557425"/>
            <a:ext cx="3393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Picture from https://www.pressstart.co.uk/blog/predictive-typing-tips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5" name="Google Shape;1745;p169"/>
          <p:cNvSpPr txBox="1"/>
          <p:nvPr/>
        </p:nvSpPr>
        <p:spPr>
          <a:xfrm>
            <a:off x="4612725" y="1846975"/>
            <a:ext cx="4159800" cy="25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0" marL="0" rtl="0" algn="l">
              <a:lnSpc>
                <a:spcPct val="158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“The Malfoys!” said Hermione.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Harry was watching him. He looked like Madame Maxime. When she strode up the wrong staircase to visit himself.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6" name="Google Shape;1746;p169"/>
          <p:cNvSpPr txBox="1"/>
          <p:nvPr/>
        </p:nvSpPr>
        <p:spPr>
          <a:xfrm>
            <a:off x="4963125" y="4557425"/>
            <a:ext cx="3459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Text from h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ttps://medium.com/deep-writing/harry-potter-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written-by-artificial-intelligence-8a9431803da6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7" name="Google Shape;1747;p169"/>
          <p:cNvSpPr txBox="1"/>
          <p:nvPr/>
        </p:nvSpPr>
        <p:spPr>
          <a:xfrm>
            <a:off x="2314475" y="4486500"/>
            <a:ext cx="6458100" cy="1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inputs and labels</a:t>
            </a:r>
            <a:endParaRPr/>
          </a:p>
        </p:txBody>
      </p:sp>
      <p:pic>
        <p:nvPicPr>
          <p:cNvPr id="1753" name="Google Shape;175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938287"/>
            <a:ext cx="7131401" cy="275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754" name="Google Shape;1754;p170"/>
          <p:cNvSpPr txBox="1"/>
          <p:nvPr/>
        </p:nvSpPr>
        <p:spPr>
          <a:xfrm>
            <a:off x="612550" y="1118150"/>
            <a:ext cx="8112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Inputs: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Ground truth labels: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5" name="Google Shape;1755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975" y="1118150"/>
            <a:ext cx="202650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975" y="1544757"/>
            <a:ext cx="2026500" cy="32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70"/>
          <p:cNvSpPr txBox="1"/>
          <p:nvPr/>
        </p:nvSpPr>
        <p:spPr>
          <a:xfrm>
            <a:off x="1177175" y="4736350"/>
            <a:ext cx="7131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NMT tutorial ACL 2016, Luong, Cho and Manning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8" name="Google Shape;1758;p170"/>
          <p:cNvSpPr txBox="1"/>
          <p:nvPr/>
        </p:nvSpPr>
        <p:spPr>
          <a:xfrm>
            <a:off x="1513300" y="4248650"/>
            <a:ext cx="45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 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9" name="Google Shape;1759;p170"/>
          <p:cNvCxnSpPr>
            <a:stCxn id="1758" idx="0"/>
          </p:cNvCxnSpPr>
          <p:nvPr/>
        </p:nvCxnSpPr>
        <p:spPr>
          <a:xfrm flipH="1" rot="10800000">
            <a:off x="1738750" y="3768650"/>
            <a:ext cx="7200" cy="48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71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char-RNNLM feedforward</a:t>
            </a:r>
            <a:endParaRPr/>
          </a:p>
        </p:txBody>
      </p:sp>
      <p:sp>
        <p:nvSpPr>
          <p:cNvPr id="1765" name="Google Shape;1765;p171"/>
          <p:cNvSpPr txBox="1"/>
          <p:nvPr>
            <p:ph idx="1" type="body"/>
          </p:nvPr>
        </p:nvSpPr>
        <p:spPr>
          <a:xfrm>
            <a:off x="69825" y="542700"/>
            <a:ext cx="4128000" cy="45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output distribution: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Ŷ</a:t>
            </a:r>
            <a:r>
              <a:rPr baseline="30000" lang="en"/>
              <a:t>(t) </a:t>
            </a:r>
            <a:r>
              <a:rPr lang="en"/>
              <a:t>= P(x</a:t>
            </a:r>
            <a:r>
              <a:rPr baseline="30000" lang="en"/>
              <a:t>(t+1)</a:t>
            </a:r>
            <a:r>
              <a:rPr lang="en"/>
              <a:t>|x</a:t>
            </a:r>
            <a:r>
              <a:rPr baseline="30000" lang="en"/>
              <a:t>(1)</a:t>
            </a:r>
            <a:r>
              <a:rPr lang="en"/>
              <a:t>, x</a:t>
            </a:r>
            <a:r>
              <a:rPr baseline="30000" lang="en"/>
              <a:t>(2)</a:t>
            </a:r>
            <a:r>
              <a:rPr lang="en"/>
              <a:t>, …, x</a:t>
            </a:r>
            <a:r>
              <a:rPr baseline="30000" lang="en"/>
              <a:t>(t)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       = softmax(Uh</a:t>
            </a:r>
            <a:r>
              <a:rPr baseline="30000" lang="en"/>
              <a:t>(t)</a:t>
            </a:r>
            <a:r>
              <a:rPr lang="en"/>
              <a:t>+b)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|Vocabulary|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hidden state: 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30000" lang="en"/>
              <a:t>(t) </a:t>
            </a:r>
            <a:r>
              <a:rPr lang="en"/>
              <a:t>= RNN(e</a:t>
            </a:r>
            <a:r>
              <a:rPr baseline="30000" lang="en"/>
              <a:t>(t)</a:t>
            </a:r>
            <a:r>
              <a:rPr lang="en"/>
              <a:t>, h</a:t>
            </a:r>
            <a:r>
              <a:rPr baseline="30000" lang="en"/>
              <a:t>(t-1)</a:t>
            </a:r>
            <a:r>
              <a:rPr lang="en"/>
              <a:t>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512</a:t>
            </a:r>
            <a:endParaRPr baseline="30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character embedding: 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</a:t>
            </a:r>
            <a:r>
              <a:rPr baseline="30000" lang="en">
                <a:solidFill>
                  <a:srgbClr val="000000"/>
                </a:solidFill>
              </a:rPr>
              <a:t>(t) </a:t>
            </a:r>
            <a:r>
              <a:rPr lang="en">
                <a:solidFill>
                  <a:srgbClr val="222222"/>
                </a:solidFill>
              </a:rPr>
              <a:t>∈ R</a:t>
            </a:r>
            <a:r>
              <a:rPr baseline="30000" lang="en">
                <a:solidFill>
                  <a:srgbClr val="222222"/>
                </a:solidFill>
              </a:rPr>
              <a:t>128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character input: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x</a:t>
            </a:r>
            <a:r>
              <a:rPr baseline="30000" lang="en">
                <a:solidFill>
                  <a:srgbClr val="000000"/>
                </a:solidFill>
              </a:rPr>
              <a:t>(t)</a:t>
            </a:r>
            <a:r>
              <a:rPr lang="en">
                <a:solidFill>
                  <a:srgbClr val="222222"/>
                </a:solidFill>
              </a:rPr>
              <a:t>∈ {0, 1, 2, 3, …, |V|-1}, V is vocabulary</a:t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1766" name="Google Shape;176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50" y="619838"/>
            <a:ext cx="4275700" cy="42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71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9" name="Google Shape;1769;p171"/>
          <p:cNvCxnSpPr>
            <a:endCxn id="1767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0" name="Google Shape;1770;p171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71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71"/>
          <p:cNvSpPr/>
          <p:nvPr/>
        </p:nvSpPr>
        <p:spPr>
          <a:xfrm>
            <a:off x="2405425" y="4455825"/>
            <a:ext cx="24516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71"/>
          <p:cNvCxnSpPr/>
          <p:nvPr/>
        </p:nvCxnSpPr>
        <p:spPr>
          <a:xfrm>
            <a:off x="0" y="43559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71"/>
          <p:cNvCxnSpPr/>
          <p:nvPr/>
        </p:nvCxnSpPr>
        <p:spPr>
          <a:xfrm>
            <a:off x="0" y="32924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171"/>
          <p:cNvCxnSpPr/>
          <p:nvPr/>
        </p:nvCxnSpPr>
        <p:spPr>
          <a:xfrm>
            <a:off x="0" y="19847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71"/>
          <p:cNvCxnSpPr/>
          <p:nvPr/>
        </p:nvCxnSpPr>
        <p:spPr>
          <a:xfrm>
            <a:off x="0" y="60990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77" name="Google Shape;1777;p171"/>
          <p:cNvSpPr txBox="1"/>
          <p:nvPr/>
        </p:nvSpPr>
        <p:spPr>
          <a:xfrm>
            <a:off x="5761875" y="4455825"/>
            <a:ext cx="3855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8" name="Google Shape;1778;p171"/>
          <p:cNvSpPr txBox="1"/>
          <p:nvPr/>
        </p:nvSpPr>
        <p:spPr>
          <a:xfrm>
            <a:off x="5145000" y="106175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9" name="Google Shape;1779;p171"/>
          <p:cNvSpPr txBox="1"/>
          <p:nvPr/>
        </p:nvSpPr>
        <p:spPr>
          <a:xfrm>
            <a:off x="6377000" y="4455825"/>
            <a:ext cx="679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h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0" name="Google Shape;1780;p171"/>
          <p:cNvSpPr txBox="1"/>
          <p:nvPr/>
        </p:nvSpPr>
        <p:spPr>
          <a:xfrm>
            <a:off x="5273700" y="58850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1" name="Google Shape;1781;p171"/>
          <p:cNvSpPr txBox="1"/>
          <p:nvPr/>
        </p:nvSpPr>
        <p:spPr>
          <a:xfrm>
            <a:off x="5382000" y="947525"/>
            <a:ext cx="2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2" name="Google Shape;1782;p171"/>
          <p:cNvSpPr txBox="1"/>
          <p:nvPr/>
        </p:nvSpPr>
        <p:spPr>
          <a:xfrm>
            <a:off x="5925263" y="675625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h</a:t>
            </a:r>
            <a:endParaRPr b="1"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3" name="Google Shape;1783;p171"/>
          <p:cNvSpPr txBox="1"/>
          <p:nvPr/>
        </p:nvSpPr>
        <p:spPr>
          <a:xfrm>
            <a:off x="5523650" y="911150"/>
            <a:ext cx="2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4" name="Google Shape;1784;p171"/>
          <p:cNvSpPr txBox="1"/>
          <p:nvPr/>
        </p:nvSpPr>
        <p:spPr>
          <a:xfrm>
            <a:off x="5688282" y="849000"/>
            <a:ext cx="38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...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5" name="Google Shape;1785;p171"/>
          <p:cNvSpPr txBox="1"/>
          <p:nvPr/>
        </p:nvSpPr>
        <p:spPr>
          <a:xfrm>
            <a:off x="6185232" y="849000"/>
            <a:ext cx="38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...</a:t>
            </a:r>
            <a:endParaRPr sz="11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6" name="Google Shape;1786;p171"/>
          <p:cNvSpPr/>
          <p:nvPr/>
        </p:nvSpPr>
        <p:spPr>
          <a:xfrm>
            <a:off x="7115050" y="35502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-38075" y="790775"/>
            <a:ext cx="47313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recurrent-free, parallelizable alternative for sequence processing </a:t>
            </a:r>
            <a:endParaRPr sz="2000"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constant gradient path (every element directly interacts with all the other elements)</a:t>
            </a:r>
            <a:endParaRPr sz="2000">
              <a:solidFill>
                <a:srgbClr val="595959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" sz="2000">
                <a:solidFill>
                  <a:srgbClr val="595959"/>
                </a:solidFill>
              </a:rPr>
              <a:t>building block for SOTA architectures in NLP (</a:t>
            </a:r>
            <a:r>
              <a:rPr lang="en" sz="2000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</a:t>
            </a:r>
            <a:r>
              <a:rPr lang="en" sz="2000">
                <a:solidFill>
                  <a:srgbClr val="595959"/>
                </a:solidFill>
              </a:rPr>
              <a:t>, </a:t>
            </a:r>
            <a:r>
              <a:rPr lang="en" sz="2000" u="sng">
                <a:solidFill>
                  <a:srgbClr val="1C367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GPT-2</a:t>
            </a:r>
            <a:r>
              <a:rPr lang="en" sz="2000">
                <a:solidFill>
                  <a:srgbClr val="595959"/>
                </a:solidFill>
              </a:rPr>
              <a:t>) and </a:t>
            </a:r>
            <a:r>
              <a:rPr i="1" lang="en" sz="2000">
                <a:solidFill>
                  <a:srgbClr val="595959"/>
                </a:solidFill>
              </a:rPr>
              <a:t>foundational models</a:t>
            </a:r>
            <a:endParaRPr i="1" sz="20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</a:t>
            </a:r>
            <a:endParaRPr sz="24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095" y="0"/>
            <a:ext cx="47313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0" y="-237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Transformer block - recap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5028725" y="1973225"/>
            <a:ext cx="1216500" cy="17454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792" name="Google Shape;1792;p172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72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72"/>
          <p:cNvSpPr txBox="1"/>
          <p:nvPr/>
        </p:nvSpPr>
        <p:spPr>
          <a:xfrm>
            <a:off x="92700" y="999975"/>
            <a:ext cx="2337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5" name="Google Shape;1795;p172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6" name="Google Shape;179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803" name="Google Shape;1803;p173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73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73"/>
          <p:cNvSpPr txBox="1"/>
          <p:nvPr/>
        </p:nvSpPr>
        <p:spPr>
          <a:xfrm>
            <a:off x="92700" y="999975"/>
            <a:ext cx="23076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first iteration, batch = 4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6" name="Google Shape;1806;p173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7" name="Google Shape;1807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9" name="Google Shape;1809;p173"/>
          <p:cNvCxnSpPr/>
          <p:nvPr/>
        </p:nvCxnSpPr>
        <p:spPr>
          <a:xfrm flipH="1" rot="10800000">
            <a:off x="2175250" y="1593200"/>
            <a:ext cx="625800" cy="16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0" name="Google Shape;1810;p173"/>
          <p:cNvCxnSpPr/>
          <p:nvPr/>
        </p:nvCxnSpPr>
        <p:spPr>
          <a:xfrm flipH="1" rot="10800000">
            <a:off x="2175250" y="2473625"/>
            <a:ext cx="698700" cy="8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1" name="Google Shape;1811;p173"/>
          <p:cNvCxnSpPr/>
          <p:nvPr/>
        </p:nvCxnSpPr>
        <p:spPr>
          <a:xfrm>
            <a:off x="2167975" y="3288350"/>
            <a:ext cx="6693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2" name="Google Shape;1812;p173"/>
          <p:cNvCxnSpPr/>
          <p:nvPr/>
        </p:nvCxnSpPr>
        <p:spPr>
          <a:xfrm>
            <a:off x="2189800" y="3302900"/>
            <a:ext cx="676500" cy="8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RNNLM training (2)</a:t>
            </a:r>
            <a:endParaRPr/>
          </a:p>
        </p:txBody>
      </p:sp>
      <p:sp>
        <p:nvSpPr>
          <p:cNvPr id="1818" name="Google Shape;1818;p174"/>
          <p:cNvSpPr/>
          <p:nvPr/>
        </p:nvSpPr>
        <p:spPr>
          <a:xfrm>
            <a:off x="8218925" y="4287875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74"/>
          <p:cNvSpPr/>
          <p:nvPr/>
        </p:nvSpPr>
        <p:spPr>
          <a:xfrm>
            <a:off x="901100" y="4025350"/>
            <a:ext cx="602700" cy="5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74"/>
          <p:cNvSpPr txBox="1"/>
          <p:nvPr/>
        </p:nvSpPr>
        <p:spPr>
          <a:xfrm>
            <a:off x="92700" y="999975"/>
            <a:ext cx="23808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Expensive to compute losses over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all corpus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backpropagate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practice, losses computed over a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mini-batch of sequences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(16/32/64)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second iteration, batch = 4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1" name="Google Shape;1821;p174"/>
          <p:cNvSpPr/>
          <p:nvPr/>
        </p:nvSpPr>
        <p:spPr>
          <a:xfrm>
            <a:off x="2693300" y="4657475"/>
            <a:ext cx="184800" cy="17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2" name="Google Shape;182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25" y="1085688"/>
            <a:ext cx="2999175" cy="39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63" y="1100100"/>
            <a:ext cx="2977359" cy="393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4" name="Google Shape;1824;p174"/>
          <p:cNvCxnSpPr/>
          <p:nvPr/>
        </p:nvCxnSpPr>
        <p:spPr>
          <a:xfrm flipH="1" rot="10800000">
            <a:off x="2400775" y="1629650"/>
            <a:ext cx="3484800" cy="16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5" name="Google Shape;1825;p174"/>
          <p:cNvCxnSpPr/>
          <p:nvPr/>
        </p:nvCxnSpPr>
        <p:spPr>
          <a:xfrm flipH="1" rot="10800000">
            <a:off x="2386225" y="2575475"/>
            <a:ext cx="34338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6" name="Google Shape;1826;p174"/>
          <p:cNvCxnSpPr/>
          <p:nvPr/>
        </p:nvCxnSpPr>
        <p:spPr>
          <a:xfrm>
            <a:off x="2408050" y="3259250"/>
            <a:ext cx="3368400" cy="1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7" name="Google Shape;1827;p174"/>
          <p:cNvCxnSpPr/>
          <p:nvPr/>
        </p:nvCxnSpPr>
        <p:spPr>
          <a:xfrm>
            <a:off x="2400775" y="3259250"/>
            <a:ext cx="3346500" cy="9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classification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900" y="1672501"/>
            <a:ext cx="7146617" cy="265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5346825" y="4558100"/>
            <a:ext cx="363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https://jalammar.github.io/illustrated-bert/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application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025" y="1269150"/>
            <a:ext cx="6244300" cy="371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0" y="1269150"/>
            <a:ext cx="2999100" cy="3776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classification tasks: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many-to-one </a:t>
            </a:r>
            <a:r>
              <a:rPr lang="en" sz="1400"/>
              <a:t>(</a:t>
            </a:r>
            <a:r>
              <a:rPr lang="en" sz="1400"/>
              <a:t>text-</a:t>
            </a:r>
            <a:r>
              <a:rPr lang="en" sz="1400"/>
              <a:t>level classification)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many-to-many</a:t>
            </a:r>
            <a:r>
              <a:rPr lang="en" sz="1400"/>
              <a:t> (token-level classification)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generation  tasks: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600"/>
              </a:spcAft>
              <a:buSzPts val="1400"/>
              <a:buChar char="●"/>
            </a:pPr>
            <a:r>
              <a:rPr b="1" lang="en" sz="1400"/>
              <a:t>many-to-many</a:t>
            </a:r>
            <a:r>
              <a:rPr lang="en" sz="1400"/>
              <a:t> (neural machine translation, text summarization, language modeling etc.)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423600" y="7928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0: Setting things 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400250" y="575950"/>
            <a:ext cx="6483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Georgetown-IBM experiment 1954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45000" y="1192825"/>
            <a:ext cx="2995200" cy="3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 translate 60 Russian sentences into English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rule-based approach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‘Machine Translation will be solved in 5 years’</a:t>
            </a:r>
            <a:endParaRPr b="1"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200" y="1153550"/>
            <a:ext cx="5699001" cy="323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425" y="2200175"/>
            <a:ext cx="5883348" cy="23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2878400" y="2273275"/>
            <a:ext cx="1897200" cy="76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representation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0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we know how to represent an image with numbers</a:t>
            </a:r>
            <a:endParaRPr sz="1600"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849175"/>
            <a:ext cx="4250176" cy="2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representation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0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we know how to represent an image with numbers</a:t>
            </a:r>
            <a:endParaRPr sz="160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1849175"/>
            <a:ext cx="4250176" cy="2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4472650" y="4433725"/>
            <a:ext cx="4599000" cy="4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13" y="2656825"/>
            <a:ext cx="3291474" cy="1165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252" name="Google Shape;252;p34"/>
          <p:cNvCxnSpPr>
            <a:stCxn id="251" idx="3"/>
            <a:endCxn id="253" idx="1"/>
          </p:cNvCxnSpPr>
          <p:nvPr/>
        </p:nvCxnSpPr>
        <p:spPr>
          <a:xfrm>
            <a:off x="8184487" y="3239438"/>
            <a:ext cx="1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875" y="2851388"/>
            <a:ext cx="776125" cy="7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4800675" y="1329875"/>
            <a:ext cx="4671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how do we represent a text with numbers?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how do we split text?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61" name="Google Shape;261;p35"/>
          <p:cNvSpPr/>
          <p:nvPr/>
        </p:nvSpPr>
        <p:spPr>
          <a:xfrm>
            <a:off x="324225" y="2010425"/>
            <a:ext cx="166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4904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152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35"/>
          <p:cNvCxnSpPr>
            <a:stCxn id="260" idx="3"/>
            <a:endCxn id="265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5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</a:t>
            </a:r>
            <a:r>
              <a:rPr lang="en">
                <a:solidFill>
                  <a:srgbClr val="666666"/>
                </a:solidFill>
              </a:rPr>
              <a:t>...</a:t>
            </a:r>
            <a:r>
              <a:rPr lang="en">
                <a:solidFill>
                  <a:srgbClr val="666666"/>
                </a:solidFill>
              </a:rPr>
              <a:t>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740025" y="2010425"/>
            <a:ext cx="1248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864825" y="2010425"/>
            <a:ext cx="166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</a:t>
            </a:r>
            <a:r>
              <a:rPr lang="en"/>
              <a:t>ow do we split text?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75" name="Google Shape;275;p36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36"/>
          <p:cNvCxnSpPr>
            <a:stCxn id="274" idx="3"/>
            <a:endCxn id="277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6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....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6316425" y="252565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6"/>
          <p:cNvCxnSpPr>
            <a:stCxn id="274" idx="3"/>
            <a:endCxn id="279" idx="1"/>
          </p:cNvCxnSpPr>
          <p:nvPr/>
        </p:nvCxnSpPr>
        <p:spPr>
          <a:xfrm>
            <a:off x="5204150" y="2894050"/>
            <a:ext cx="1112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6"/>
          <p:cNvSpPr txBox="1"/>
          <p:nvPr/>
        </p:nvSpPr>
        <p:spPr>
          <a:xfrm>
            <a:off x="6408550" y="2143700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2839600" y="2010425"/>
            <a:ext cx="9834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</a:t>
            </a:r>
            <a:r>
              <a:rPr lang="en"/>
              <a:t>ow do we split text?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94" name="Google Shape;294;p37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7"/>
          <p:cNvCxnSpPr>
            <a:stCxn id="293" idx="3"/>
            <a:endCxn id="296" idx="1"/>
          </p:cNvCxnSpPr>
          <p:nvPr/>
        </p:nvCxnSpPr>
        <p:spPr>
          <a:xfrm flipH="1" rot="10800000">
            <a:off x="5204150" y="1820950"/>
            <a:ext cx="1112400" cy="107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7"/>
          <p:cNvSpPr txBox="1"/>
          <p:nvPr/>
        </p:nvSpPr>
        <p:spPr>
          <a:xfrm>
            <a:off x="6316425" y="14526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‘H’, ‘a’, ‘p’, ‘p’, ‘y’, ‘ ‘, ‘N’, ‘e’, ‘w’, ‘ ‘, ‘Y’, .... , ‘L’, ‘o’, ‘v’, ‘e’,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6408550" y="10958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characters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316425" y="252565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7"/>
          <p:cNvCxnSpPr>
            <a:stCxn id="293" idx="3"/>
            <a:endCxn id="298" idx="1"/>
          </p:cNvCxnSpPr>
          <p:nvPr/>
        </p:nvCxnSpPr>
        <p:spPr>
          <a:xfrm>
            <a:off x="5204150" y="2894050"/>
            <a:ext cx="1112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7"/>
          <p:cNvSpPr txBox="1"/>
          <p:nvPr/>
        </p:nvSpPr>
        <p:spPr>
          <a:xfrm>
            <a:off x="6408550" y="2143700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6316425" y="3738325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‘includ’, ‘##ing’,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6348550" y="3358938"/>
            <a:ext cx="243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split into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wordpieces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7"/>
          <p:cNvCxnSpPr>
            <a:stCxn id="293" idx="3"/>
            <a:endCxn id="304" idx="1"/>
          </p:cNvCxnSpPr>
          <p:nvPr/>
        </p:nvCxnSpPr>
        <p:spPr>
          <a:xfrm>
            <a:off x="5204150" y="2894050"/>
            <a:ext cx="1112400" cy="12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7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2839600" y="2010425"/>
            <a:ext cx="614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3453700" y="2010425"/>
            <a:ext cx="390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25" y="2636575"/>
            <a:ext cx="743200" cy="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0" y="3770425"/>
            <a:ext cx="42765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hello, my, name, is, Anne, and, I, write, …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987225" y="3770425"/>
            <a:ext cx="5059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unibuc, ro, cercetare, domenii, de, cercetare, ?, lang, =, en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2265225" y="1211350"/>
            <a:ext cx="67815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process by which we split text into smaller units, called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tokens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set of all unique tokens is called the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vocabulary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6519475" y="3373400"/>
            <a:ext cx="2478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1174125" y="3403650"/>
            <a:ext cx="247800" cy="3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38"/>
          <p:cNvCxnSpPr/>
          <p:nvPr/>
        </p:nvCxnSpPr>
        <p:spPr>
          <a:xfrm flipH="1">
            <a:off x="3711425" y="2518600"/>
            <a:ext cx="17400" cy="1847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186" y="2854225"/>
            <a:ext cx="4580038" cy="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50" y="1118400"/>
            <a:ext cx="6398633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3221850" y="462832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sp>
        <p:nvSpPr>
          <p:cNvPr id="336" name="Google Shape;336;p40"/>
          <p:cNvSpPr txBox="1"/>
          <p:nvPr/>
        </p:nvSpPr>
        <p:spPr>
          <a:xfrm>
            <a:off x="3172775" y="421127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050" y="1975213"/>
            <a:ext cx="6459602" cy="214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50" y="1118400"/>
            <a:ext cx="6398633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3221850" y="462832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Machine Translation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45000" y="1192825"/>
            <a:ext cx="2995200" cy="3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2016: Google Translate powered by </a:t>
            </a:r>
            <a:r>
              <a:rPr b="1" i="1" lang="en" sz="1600"/>
              <a:t>phrase based</a:t>
            </a:r>
            <a:r>
              <a:rPr lang="en" sz="1600"/>
              <a:t> approaches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950" y="1332900"/>
            <a:ext cx="5790900" cy="3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50" y="1118400"/>
            <a:ext cx="6398633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-155700" y="790150"/>
            <a:ext cx="25353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character level: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small vocabulary</a:t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linguistic units have to be learned as well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3221850" y="462832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50" y="1118400"/>
            <a:ext cx="6398633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-155700" y="790150"/>
            <a:ext cx="25353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character level: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small vocabulary</a:t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linguistic units have to be learned as well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word level: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large vocab becomes computationally expensive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cannot deal with unknown words or misspelt words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3221850" y="462832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2318475" y="-3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levels</a:t>
            </a:r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50" y="1118400"/>
            <a:ext cx="6398633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-155700" y="790150"/>
            <a:ext cx="25353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character level: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small vocabulary</a:t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linguistic units have to be learned as well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word level: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large vocab becomes computationally expensive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cannot deal with unknown words or misspelt words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subword level: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smaller vocab size than word level</a:t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Lato"/>
              <a:buChar char="○"/>
            </a:pPr>
            <a:r>
              <a:rPr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unknown words can be split into known parts:  </a:t>
            </a:r>
            <a:r>
              <a:rPr b="1" lang="en" sz="12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adorkable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= [a], [dork], [able]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3221850" y="4628325"/>
            <a:ext cx="5707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https://medium.com/@abdallahashraf90x/tokenization-in-nlp-all-you-need-to-know-45c00cfa2df7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we split text into words, how do we encode them</a:t>
            </a:r>
            <a:r>
              <a:rPr lang="en"/>
              <a:t>?</a:t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5" y="2010425"/>
            <a:ext cx="4992025" cy="176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75" name="Google Shape;375;p45"/>
          <p:cNvSpPr/>
          <p:nvPr/>
        </p:nvSpPr>
        <p:spPr>
          <a:xfrm>
            <a:off x="324225" y="2010425"/>
            <a:ext cx="673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5933150" y="2098900"/>
            <a:ext cx="2696400" cy="73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‘Happy’, ‘New’, ‘Year’, ‘to’, ‘all’, ‘,’, ‘including’, ..., ‘Love’, ‘!’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77" name="Google Shape;377;p45"/>
          <p:cNvSpPr/>
          <p:nvPr/>
        </p:nvSpPr>
        <p:spPr>
          <a:xfrm>
            <a:off x="1095325" y="2010425"/>
            <a:ext cx="4653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>
            <a:off x="1606900" y="2010425"/>
            <a:ext cx="5169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2170075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5"/>
          <p:cNvCxnSpPr>
            <a:stCxn id="374" idx="3"/>
            <a:endCxn id="376" idx="1"/>
          </p:cNvCxnSpPr>
          <p:nvPr/>
        </p:nvCxnSpPr>
        <p:spPr>
          <a:xfrm flipH="1" rot="10800000">
            <a:off x="5204150" y="2467450"/>
            <a:ext cx="729000" cy="42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5"/>
          <p:cNvSpPr txBox="1"/>
          <p:nvPr/>
        </p:nvSpPr>
        <p:spPr>
          <a:xfrm>
            <a:off x="5988325" y="1727525"/>
            <a:ext cx="23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tokenize text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2446450" y="2010425"/>
            <a:ext cx="2301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"/>
          <p:cNvSpPr/>
          <p:nvPr/>
        </p:nvSpPr>
        <p:spPr>
          <a:xfrm>
            <a:off x="2676550" y="2010425"/>
            <a:ext cx="1122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/>
          <p:nvPr/>
        </p:nvSpPr>
        <p:spPr>
          <a:xfrm>
            <a:off x="2839600" y="2010425"/>
            <a:ext cx="983400" cy="34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5933150" y="3527600"/>
            <a:ext cx="2696400" cy="9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‘Happy’ = 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‘New’ = ?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…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‘!’ = 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6025275" y="2863950"/>
            <a:ext cx="983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encode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words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7" name="Google Shape;387;p45"/>
          <p:cNvCxnSpPr>
            <a:stCxn id="376" idx="2"/>
            <a:endCxn id="385" idx="0"/>
          </p:cNvCxnSpPr>
          <p:nvPr/>
        </p:nvCxnSpPr>
        <p:spPr>
          <a:xfrm>
            <a:off x="7281350" y="2835700"/>
            <a:ext cx="0" cy="6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423600" y="7928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Words are vectors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556275" y="2529350"/>
            <a:ext cx="749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apple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94" name="Google Shape;394;p46"/>
          <p:cNvGraphicFramePr/>
          <p:nvPr/>
        </p:nvGraphicFramePr>
        <p:xfrm>
          <a:off x="25039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{3BBBD6B1-0362-41A0-BC08-F9C19AE52660}</a:tableStyleId>
              </a:tblPr>
              <a:tblGrid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46"/>
          <p:cNvSpPr txBox="1"/>
          <p:nvPr/>
        </p:nvSpPr>
        <p:spPr>
          <a:xfrm>
            <a:off x="1556275" y="2939150"/>
            <a:ext cx="749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1556275" y="3348950"/>
            <a:ext cx="749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1515400" y="3729950"/>
            <a:ext cx="847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zebra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 0 0 0 0 </a:t>
            </a:r>
            <a:r>
              <a:rPr b="1" lang="en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 0 0 0 0 0 0 0 0 0 0 0 0 0 0 0 … 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…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 0 0 0 0 0 0 0 0 0 0 0 0 0 </a:t>
            </a:r>
            <a:r>
              <a:rPr b="1" lang="en"/>
              <a:t>1</a:t>
            </a:r>
            <a:r>
              <a:rPr lang="en"/>
              <a:t> 0 0 0 0 0 0 … 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simplest representation (makes no assumptions)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vectors are o</a:t>
            </a:r>
            <a:r>
              <a:rPr lang="en"/>
              <a:t>rthogonal (don’t capture similarity)</a:t>
            </a:r>
            <a:endParaRPr/>
          </a:p>
        </p:txBody>
      </p:sp>
      <p:sp>
        <p:nvSpPr>
          <p:cNvPr id="403" name="Google Shape;403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representation for words</a:t>
            </a:r>
            <a:endParaRPr/>
          </a:p>
        </p:txBody>
      </p:sp>
      <p:sp>
        <p:nvSpPr>
          <p:cNvPr id="404" name="Google Shape;404;p47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5" name="Google Shape;405;p47"/>
          <p:cNvSpPr/>
          <p:nvPr/>
        </p:nvSpPr>
        <p:spPr>
          <a:xfrm rot="5400000">
            <a:off x="5993650" y="1312150"/>
            <a:ext cx="146700" cy="406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4910100" y="3438550"/>
            <a:ext cx="3372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= number of words in vocabulary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Handcrafted</a:t>
            </a:r>
            <a:r>
              <a:rPr lang="en"/>
              <a:t> feature vectors</a:t>
            </a:r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525" y="1952500"/>
            <a:ext cx="4977219" cy="17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40875" y="1332875"/>
            <a:ext cx="4841100" cy="5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features from dictionaries and databases such as WordNet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linguistically informed</a:t>
            </a:r>
            <a:endParaRPr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●"/>
            </a:pPr>
            <a:r>
              <a:rPr i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high-dimensional, </a:t>
            </a:r>
            <a:r>
              <a:rPr i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sparse representations</a:t>
            </a:r>
            <a:r>
              <a:rPr b="1" i="1"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=&gt; larger layers to process them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depends on external human-annotated sources to be up-to-date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0.93 </a:t>
            </a:r>
            <a:r>
              <a:rPr lang="en">
                <a:solidFill>
                  <a:schemeClr val="dk2"/>
                </a:solidFill>
              </a:rPr>
              <a:t>… 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…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0.86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word is represented by a </a:t>
            </a:r>
            <a:r>
              <a:rPr b="1" i="1" lang="en"/>
              <a:t>dense feature vecto</a:t>
            </a:r>
            <a:r>
              <a:rPr lang="en"/>
              <a:t>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vectors are not handcrafted, but </a:t>
            </a:r>
            <a:r>
              <a:rPr b="1" i="1" lang="en"/>
              <a:t>learned by a network</a:t>
            </a:r>
            <a:endParaRPr b="1" i="1"/>
          </a:p>
        </p:txBody>
      </p:sp>
      <p:sp>
        <p:nvSpPr>
          <p:cNvPr id="419" name="Google Shape;419;p49"/>
          <p:cNvSpPr txBox="1"/>
          <p:nvPr>
            <p:ph type="title"/>
          </p:nvPr>
        </p:nvSpPr>
        <p:spPr>
          <a:xfrm>
            <a:off x="2340375" y="575950"/>
            <a:ext cx="6995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Dense representation for words (</a:t>
            </a:r>
            <a:r>
              <a:rPr i="1" lang="en" sz="2400"/>
              <a:t>embeddings</a:t>
            </a:r>
            <a:r>
              <a:rPr lang="en" sz="2400"/>
              <a:t>)</a:t>
            </a:r>
            <a:endParaRPr sz="2400"/>
          </a:p>
        </p:txBody>
      </p:sp>
      <p:sp>
        <p:nvSpPr>
          <p:cNvPr id="420" name="Google Shape;420;p49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9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9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</a:t>
            </a:r>
            <a:r>
              <a:rPr lang="en"/>
              <a:t>[0.41 0.15  0.17 … 0.81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</a:t>
            </a:r>
            <a:r>
              <a:rPr lang="en"/>
              <a:t>0.64 0.07 </a:t>
            </a:r>
            <a:r>
              <a:rPr b="1" lang="en"/>
              <a:t>0.86</a:t>
            </a:r>
            <a:r>
              <a:rPr lang="en"/>
              <a:t> … 0.23 0.56</a:t>
            </a:r>
            <a:r>
              <a:rPr lang="en"/>
              <a:t>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8" name="Google Shape;428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</a:t>
            </a:r>
            <a:r>
              <a:rPr lang="en"/>
              <a:t> representation for words</a:t>
            </a:r>
            <a:endParaRPr/>
          </a:p>
        </p:txBody>
      </p:sp>
      <p:sp>
        <p:nvSpPr>
          <p:cNvPr id="429" name="Google Shape;429;p50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0" name="Google Shape;430;p50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5067625" y="1725775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4662925" y="1182275"/>
            <a:ext cx="1298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4" name="Google Shape;434;p50"/>
          <p:cNvCxnSpPr>
            <a:stCxn id="433" idx="2"/>
            <a:endCxn id="432" idx="0"/>
          </p:cNvCxnSpPr>
          <p:nvPr/>
        </p:nvCxnSpPr>
        <p:spPr>
          <a:xfrm>
            <a:off x="5311975" y="1502675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[0.41 0.15  0.17 … </a:t>
            </a:r>
            <a:r>
              <a:rPr b="1" lang="en"/>
              <a:t>0.81</a:t>
            </a:r>
            <a:r>
              <a:rPr lang="en"/>
              <a:t>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</a:t>
            </a:r>
            <a:r>
              <a:rPr b="1" lang="en"/>
              <a:t>0.86</a:t>
            </a:r>
            <a:r>
              <a:rPr lang="en"/>
              <a:t>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0" name="Google Shape;440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representation for words</a:t>
            </a:r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2" name="Google Shape;442;p51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5062225" y="1743938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 txBox="1"/>
          <p:nvPr/>
        </p:nvSpPr>
        <p:spPr>
          <a:xfrm>
            <a:off x="4524475" y="1182275"/>
            <a:ext cx="1436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6" name="Google Shape;446;p51"/>
          <p:cNvCxnSpPr/>
          <p:nvPr/>
        </p:nvCxnSpPr>
        <p:spPr>
          <a:xfrm>
            <a:off x="5306575" y="1502700"/>
            <a:ext cx="0" cy="24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1"/>
          <p:cNvSpPr/>
          <p:nvPr/>
        </p:nvSpPr>
        <p:spPr>
          <a:xfrm>
            <a:off x="5763725" y="1743975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C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5723325" y="1182275"/>
            <a:ext cx="823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‘animal’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9" name="Google Shape;449;p51"/>
          <p:cNvCxnSpPr/>
          <p:nvPr/>
        </p:nvCxnSpPr>
        <p:spPr>
          <a:xfrm>
            <a:off x="6008075" y="1502675"/>
            <a:ext cx="0" cy="24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Machine Translation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145000" y="1192825"/>
            <a:ext cx="2995200" cy="3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2016: Google Translate powered by </a:t>
            </a:r>
            <a:r>
              <a:rPr b="1" i="1" lang="en" sz="1600"/>
              <a:t>phrase based</a:t>
            </a:r>
            <a:r>
              <a:rPr lang="en" sz="1600"/>
              <a:t> approaches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2016: single end-to-end Neural Network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Wu et al. 2016</a:t>
            </a:r>
            <a:r>
              <a:rPr lang="en" sz="1600"/>
              <a:t>) translates between </a:t>
            </a:r>
            <a:r>
              <a:rPr b="1" lang="en" sz="1600"/>
              <a:t>all language pairs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600" y="1363750"/>
            <a:ext cx="5699000" cy="300978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205500" y="4373525"/>
            <a:ext cx="56991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https://research.google/blog/zero-shot-translation-with-googles-multilingual-neural-machine-translation-system/</a:t>
            </a: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/>
          <p:nvPr>
            <p:ph idx="1" type="body"/>
          </p:nvPr>
        </p:nvSpPr>
        <p:spPr>
          <a:xfrm>
            <a:off x="1993225" y="1290975"/>
            <a:ext cx="6738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car</a:t>
            </a:r>
            <a:r>
              <a:rPr lang="en">
                <a:solidFill>
                  <a:schemeClr val="dk2"/>
                </a:solidFill>
              </a:rPr>
              <a:t> = [0</a:t>
            </a:r>
            <a:r>
              <a:rPr lang="en"/>
              <a:t>.12 0.17  </a:t>
            </a:r>
            <a:r>
              <a:rPr b="1" lang="en"/>
              <a:t>0.93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… 0.</a:t>
            </a:r>
            <a:r>
              <a:rPr lang="en"/>
              <a:t>10</a:t>
            </a:r>
            <a:r>
              <a:rPr lang="en">
                <a:solidFill>
                  <a:schemeClr val="dk2"/>
                </a:solidFill>
              </a:rPr>
              <a:t> 0</a:t>
            </a:r>
            <a:r>
              <a:rPr lang="en"/>
              <a:t>.98</a:t>
            </a:r>
            <a:r>
              <a:rPr lang="en">
                <a:solidFill>
                  <a:schemeClr val="dk2"/>
                </a:solidFill>
              </a:rPr>
              <a:t>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vocabulary	cat = [0.41 0.15  0.17 … 0.81 0.20]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bus</a:t>
            </a:r>
            <a:r>
              <a:rPr lang="en"/>
              <a:t> = [0.64 0.07 </a:t>
            </a:r>
            <a:r>
              <a:rPr b="1" lang="en"/>
              <a:t>0.86</a:t>
            </a:r>
            <a:r>
              <a:rPr lang="en"/>
              <a:t> … 0.23 0.56]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dimensions could encode different properties (not always interpretable)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similar words (</a:t>
            </a:r>
            <a:r>
              <a:rPr b="1" lang="en" sz="1500"/>
              <a:t>‘car’</a:t>
            </a:r>
            <a:r>
              <a:rPr lang="en" sz="1500"/>
              <a:t>, </a:t>
            </a:r>
            <a:r>
              <a:rPr b="1" lang="en" sz="1500"/>
              <a:t>‘bus’</a:t>
            </a:r>
            <a:r>
              <a:rPr lang="en" sz="1500"/>
              <a:t>) will tend to have similar features</a:t>
            </a:r>
            <a:endParaRPr sz="1500"/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representation for words</a:t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3281325" y="1529775"/>
            <a:ext cx="103800" cy="217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7" name="Google Shape;457;p52"/>
          <p:cNvSpPr/>
          <p:nvPr/>
        </p:nvSpPr>
        <p:spPr>
          <a:xfrm rot="5400000">
            <a:off x="5374350" y="1931200"/>
            <a:ext cx="146700" cy="2824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2"/>
          <p:cNvSpPr txBox="1"/>
          <p:nvPr/>
        </p:nvSpPr>
        <p:spPr>
          <a:xfrm>
            <a:off x="4524475" y="34385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size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∈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[50, 1000]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2"/>
          <p:cNvSpPr/>
          <p:nvPr/>
        </p:nvSpPr>
        <p:spPr>
          <a:xfrm>
            <a:off x="5067625" y="1725788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8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"/>
          <p:cNvSpPr txBox="1"/>
          <p:nvPr/>
        </p:nvSpPr>
        <p:spPr>
          <a:xfrm>
            <a:off x="4662925" y="1182275"/>
            <a:ext cx="1298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‘vehicleness’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1" name="Google Shape;461;p52"/>
          <p:cNvCxnSpPr>
            <a:stCxn id="460" idx="2"/>
            <a:endCxn id="459" idx="0"/>
          </p:cNvCxnSpPr>
          <p:nvPr/>
        </p:nvCxnSpPr>
        <p:spPr>
          <a:xfrm>
            <a:off x="5311975" y="1502675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2"/>
          <p:cNvSpPr/>
          <p:nvPr/>
        </p:nvSpPr>
        <p:spPr>
          <a:xfrm>
            <a:off x="5763725" y="1743975"/>
            <a:ext cx="488700" cy="1526100"/>
          </a:xfrm>
          <a:prstGeom prst="roundRect">
            <a:avLst>
              <a:gd fmla="val 16667" name="adj"/>
            </a:avLst>
          </a:prstGeom>
          <a:solidFill>
            <a:srgbClr val="E7C888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2"/>
          <p:cNvSpPr txBox="1"/>
          <p:nvPr/>
        </p:nvSpPr>
        <p:spPr>
          <a:xfrm>
            <a:off x="5723325" y="1182275"/>
            <a:ext cx="823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‘animal’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52"/>
          <p:cNvCxnSpPr/>
          <p:nvPr/>
        </p:nvCxnSpPr>
        <p:spPr>
          <a:xfrm>
            <a:off x="6008075" y="1502675"/>
            <a:ext cx="0" cy="24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words similarity</a:t>
            </a:r>
            <a:endParaRPr/>
          </a:p>
        </p:txBody>
      </p:sp>
      <p:sp>
        <p:nvSpPr>
          <p:cNvPr id="470" name="Google Shape;470;p53"/>
          <p:cNvSpPr txBox="1"/>
          <p:nvPr>
            <p:ph idx="1" type="body"/>
          </p:nvPr>
        </p:nvSpPr>
        <p:spPr>
          <a:xfrm>
            <a:off x="130500" y="1290975"/>
            <a:ext cx="51003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their word vectors 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 product:   </a:t>
            </a:r>
            <a:r>
              <a:rPr b="1" lang="en"/>
              <a:t>u</a:t>
            </a:r>
            <a:r>
              <a:rPr baseline="30000" lang="en"/>
              <a:t>T</a:t>
            </a:r>
            <a:r>
              <a:rPr b="1" lang="en"/>
              <a:t>v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cosine similarity: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lang="en" sz="1400"/>
              <a:t> similarity(car, bus) = (0.1 * 0.2 + 0.35 * 0.34) / 0.145 = </a:t>
            </a:r>
            <a:r>
              <a:rPr b="1" lang="en" sz="1400"/>
              <a:t>0.95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 similarity(car, cat) = (0.1 * 0.5 + 0.35 * 0.1) / 0.186     = 0.46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375" y="1290975"/>
            <a:ext cx="2985625" cy="27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00" y="1767950"/>
            <a:ext cx="1974853" cy="8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One-hot vs dense vectors</a:t>
            </a:r>
            <a:endParaRPr/>
          </a:p>
        </p:txBody>
      </p:sp>
      <p:sp>
        <p:nvSpPr>
          <p:cNvPr id="478" name="Google Shape;478;p54"/>
          <p:cNvSpPr txBox="1"/>
          <p:nvPr>
            <p:ph idx="1" type="body"/>
          </p:nvPr>
        </p:nvSpPr>
        <p:spPr>
          <a:xfrm>
            <a:off x="-83925" y="1355150"/>
            <a:ext cx="29376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/>
              <a:t>one-hot vectors: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words are equally distant in vector space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dense vectors (</a:t>
            </a:r>
            <a:r>
              <a:rPr b="1" lang="en" sz="1600"/>
              <a:t>embeddings</a:t>
            </a:r>
            <a:r>
              <a:rPr lang="en" sz="1600"/>
              <a:t>):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similar words have similar vectors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525" y="1355150"/>
            <a:ext cx="6150324" cy="2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4"/>
          <p:cNvSpPr/>
          <p:nvPr/>
        </p:nvSpPr>
        <p:spPr>
          <a:xfrm>
            <a:off x="5300625" y="2499400"/>
            <a:ext cx="720300" cy="52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800"/>
              <a:t>vs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word embeddings</a:t>
            </a:r>
            <a:endParaRPr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211350"/>
            <a:ext cx="8478326" cy="3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535750" y="4063975"/>
            <a:ext cx="2585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number_of_words x 300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5"/>
          <p:cNvSpPr/>
          <p:nvPr/>
        </p:nvSpPr>
        <p:spPr>
          <a:xfrm rot="-5400000">
            <a:off x="1773100" y="2730150"/>
            <a:ext cx="147900" cy="2622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2400250" y="652150"/>
            <a:ext cx="6667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Visualizing e</a:t>
            </a:r>
            <a:r>
              <a:rPr lang="en" sz="2400"/>
              <a:t>mbeddings for code tokens</a:t>
            </a:r>
            <a:endParaRPr sz="2400"/>
          </a:p>
        </p:txBody>
      </p:sp>
      <p:sp>
        <p:nvSpPr>
          <p:cNvPr id="494" name="Google Shape;494;p56"/>
          <p:cNvSpPr txBox="1"/>
          <p:nvPr>
            <p:ph idx="1" type="body"/>
          </p:nvPr>
        </p:nvSpPr>
        <p:spPr>
          <a:xfrm>
            <a:off x="168075" y="1142801"/>
            <a:ext cx="19974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‘words’ here are C/C++              </a:t>
            </a:r>
            <a:r>
              <a:rPr b="1" lang="en" sz="1600"/>
              <a:t>code</a:t>
            </a:r>
            <a:r>
              <a:rPr lang="en" sz="1600"/>
              <a:t> tokens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paper:</a:t>
            </a:r>
            <a:r>
              <a:rPr lang="en" sz="1600"/>
              <a:t> Automated software vulnerability detection with machine learning,       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Harer et. al 2018</a:t>
            </a:r>
            <a:endParaRPr sz="1600"/>
          </a:p>
        </p:txBody>
      </p:sp>
      <p:pic>
        <p:nvPicPr>
          <p:cNvPr id="495" name="Google Shape;4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275" y="1068503"/>
            <a:ext cx="6667200" cy="39418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word vectors is nice, but how do we obtain them?</a:t>
            </a:r>
            <a:endParaRPr/>
          </a:p>
        </p:txBody>
      </p:sp>
      <p:pic>
        <p:nvPicPr>
          <p:cNvPr id="501" name="Google Shape;5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25" y="1736900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57"/>
          <p:cNvCxnSpPr/>
          <p:nvPr/>
        </p:nvCxnSpPr>
        <p:spPr>
          <a:xfrm flipH="1">
            <a:off x="6270200" y="1552225"/>
            <a:ext cx="129300" cy="655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7"/>
          <p:cNvCxnSpPr/>
          <p:nvPr/>
        </p:nvCxnSpPr>
        <p:spPr>
          <a:xfrm>
            <a:off x="6427200" y="1543000"/>
            <a:ext cx="1218900" cy="1856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word vectors is nice, but how do we obtain them?</a:t>
            </a:r>
            <a:endParaRPr/>
          </a:p>
        </p:txBody>
      </p:sp>
      <p:pic>
        <p:nvPicPr>
          <p:cNvPr id="509" name="Google Shape;5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525" y="1736900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8"/>
          <p:cNvCxnSpPr/>
          <p:nvPr/>
        </p:nvCxnSpPr>
        <p:spPr>
          <a:xfrm flipH="1" rot="10800000">
            <a:off x="2408050" y="2604575"/>
            <a:ext cx="2815500" cy="269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2378950" y="2960975"/>
            <a:ext cx="2844600" cy="509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8"/>
          <p:cNvSpPr txBox="1"/>
          <p:nvPr/>
        </p:nvSpPr>
        <p:spPr>
          <a:xfrm>
            <a:off x="276450" y="2207725"/>
            <a:ext cx="2458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word vectors are  just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      that the network      will adjust during training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 txBox="1"/>
          <p:nvPr>
            <p:ph idx="1" type="body"/>
          </p:nvPr>
        </p:nvSpPr>
        <p:spPr>
          <a:xfrm>
            <a:off x="194450" y="1290975"/>
            <a:ext cx="85371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</a:t>
            </a:r>
            <a:r>
              <a:rPr b="1" lang="en"/>
              <a:t>word embeddings</a:t>
            </a:r>
            <a:r>
              <a:rPr lang="en"/>
              <a:t> (one word per row) in a matrix E</a:t>
            </a:r>
            <a:endParaRPr/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∈</a:t>
            </a:r>
            <a:r>
              <a:rPr b="1" baseline="30000" lang="en" sz="1600">
                <a:solidFill>
                  <a:srgbClr val="222222"/>
                </a:solidFill>
                <a:highlight>
                  <a:srgbClr val="FFFFFF"/>
                </a:highlight>
              </a:rPr>
              <a:t>|V| x d  </a:t>
            </a:r>
            <a:r>
              <a:rPr lang="en"/>
              <a:t>is the embedding matrix (learnable weights)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 baseline="30000"/>
          </a:p>
        </p:txBody>
      </p:sp>
      <p:sp>
        <p:nvSpPr>
          <p:cNvPr id="518" name="Google Shape;518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</a:t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2009925"/>
            <a:ext cx="8219149" cy="25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idx="1" type="body"/>
          </p:nvPr>
        </p:nvSpPr>
        <p:spPr>
          <a:xfrm>
            <a:off x="194450" y="1138500"/>
            <a:ext cx="88173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</a:t>
            </a:r>
            <a:r>
              <a:rPr b="1" lang="en"/>
              <a:t>word embeddings</a:t>
            </a:r>
            <a:r>
              <a:rPr lang="en"/>
              <a:t> in a matrix </a:t>
            </a: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chemeClr val="lt1"/>
                </a:highlight>
              </a:rPr>
              <a:t>∈</a:t>
            </a:r>
            <a:r>
              <a:rPr b="1" baseline="30000" lang="en" sz="1600">
                <a:solidFill>
                  <a:srgbClr val="222222"/>
                </a:solidFill>
                <a:highlight>
                  <a:schemeClr val="lt1"/>
                </a:highlight>
              </a:rPr>
              <a:t>|V| x d  </a:t>
            </a:r>
            <a:endParaRPr/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row in </a:t>
            </a:r>
            <a:r>
              <a:rPr b="1" lang="en" sz="1600"/>
              <a:t>E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 is a word embedding associated with a given word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0200" lvl="0" marL="22860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matrix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E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 fully learnable!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</a:t>
            </a:r>
            <a:endParaRPr baseline="30000"/>
          </a:p>
        </p:txBody>
      </p:sp>
      <p:sp>
        <p:nvSpPr>
          <p:cNvPr id="525" name="Google Shape;525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</a:t>
            </a:r>
            <a:endParaRPr/>
          </a:p>
        </p:txBody>
      </p:sp>
      <p:pic>
        <p:nvPicPr>
          <p:cNvPr id="526" name="Google Shape;5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2115300"/>
            <a:ext cx="8219149" cy="25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0"/>
          <p:cNvSpPr txBox="1"/>
          <p:nvPr/>
        </p:nvSpPr>
        <p:spPr>
          <a:xfrm>
            <a:off x="334650" y="3332000"/>
            <a:ext cx="19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can think of it as a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fully-connected layer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applied to            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one-hot vectors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8" name="Google Shape;528;p60"/>
          <p:cNvCxnSpPr/>
          <p:nvPr/>
        </p:nvCxnSpPr>
        <p:spPr>
          <a:xfrm flipH="1" rot="10800000">
            <a:off x="1978825" y="3441125"/>
            <a:ext cx="5820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idx="1" type="body"/>
          </p:nvPr>
        </p:nvSpPr>
        <p:spPr>
          <a:xfrm>
            <a:off x="194450" y="1290975"/>
            <a:ext cx="2250000" cy="31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feed the indices                 of the words to the embedding layer</a:t>
            </a:r>
            <a:endParaRPr baseline="30000"/>
          </a:p>
        </p:txBody>
      </p:sp>
      <p:sp>
        <p:nvSpPr>
          <p:cNvPr id="534" name="Google Shape;534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 in PyTorch</a:t>
            </a:r>
            <a:endParaRPr/>
          </a:p>
        </p:txBody>
      </p:sp>
      <p:pic>
        <p:nvPicPr>
          <p:cNvPr id="535" name="Google Shape;5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00" y="1391275"/>
            <a:ext cx="5546824" cy="282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61"/>
          <p:cNvCxnSpPr/>
          <p:nvPr/>
        </p:nvCxnSpPr>
        <p:spPr>
          <a:xfrm>
            <a:off x="2175250" y="1658725"/>
            <a:ext cx="1615200" cy="17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714450" y="501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text-to-SQL generation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Wang et al. 2020</a:t>
            </a:r>
            <a:r>
              <a:rPr lang="en" sz="2400"/>
              <a:t>)</a:t>
            </a:r>
            <a:endParaRPr sz="24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86822" y="1282801"/>
            <a:ext cx="80115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a user’s </a:t>
            </a:r>
            <a:r>
              <a:rPr b="1" i="1" lang="en"/>
              <a:t>request</a:t>
            </a:r>
            <a:r>
              <a:rPr lang="en"/>
              <a:t> and a </a:t>
            </a:r>
            <a:r>
              <a:rPr b="1" i="1" lang="en"/>
              <a:t>database schema</a:t>
            </a:r>
            <a:r>
              <a:rPr lang="en"/>
              <a:t>, generate the appropriate SQL 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50" y="2178500"/>
            <a:ext cx="8864650" cy="2002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507375" y="4180500"/>
            <a:ext cx="243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Wang et al. 2020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we get word embeddings?</a:t>
            </a:r>
            <a:endParaRPr sz="2400"/>
          </a:p>
        </p:txBody>
      </p:sp>
      <p:sp>
        <p:nvSpPr>
          <p:cNvPr id="542" name="Google Shape;542;p62"/>
          <p:cNvSpPr txBox="1"/>
          <p:nvPr>
            <p:ph idx="1" type="body"/>
          </p:nvPr>
        </p:nvSpPr>
        <p:spPr>
          <a:xfrm>
            <a:off x="110775" y="1635325"/>
            <a:ext cx="35646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b</a:t>
            </a:r>
            <a:r>
              <a:rPr lang="en">
                <a:solidFill>
                  <a:srgbClr val="434343"/>
                </a:solidFill>
              </a:rPr>
              <a:t>y training a neural network </a:t>
            </a:r>
            <a:r>
              <a:rPr lang="en">
                <a:solidFill>
                  <a:srgbClr val="434343"/>
                </a:solidFill>
              </a:rPr>
              <a:t>on a particular task 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network will learn both: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how to represent words with  features (embeddings) 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how to solve the task T based on the embeddings (which are continually </a:t>
            </a:r>
            <a:r>
              <a:rPr i="1" lang="en">
                <a:solidFill>
                  <a:srgbClr val="434343"/>
                </a:solidFill>
              </a:rPr>
              <a:t>adjusted</a:t>
            </a:r>
            <a:r>
              <a:rPr lang="en">
                <a:solidFill>
                  <a:srgbClr val="434343"/>
                </a:solidFill>
              </a:rPr>
              <a:t>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375" y="1527638"/>
            <a:ext cx="5536025" cy="269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62"/>
          <p:cNvCxnSpPr>
            <a:endCxn id="545" idx="2"/>
          </p:cNvCxnSpPr>
          <p:nvPr/>
        </p:nvCxnSpPr>
        <p:spPr>
          <a:xfrm flipH="1" rot="10800000">
            <a:off x="2906750" y="2409650"/>
            <a:ext cx="4390800" cy="887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62"/>
          <p:cNvSpPr/>
          <p:nvPr/>
        </p:nvSpPr>
        <p:spPr>
          <a:xfrm>
            <a:off x="5776100" y="2067950"/>
            <a:ext cx="3042900" cy="3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2"/>
          <p:cNvSpPr/>
          <p:nvPr/>
        </p:nvSpPr>
        <p:spPr>
          <a:xfrm>
            <a:off x="5813100" y="3222050"/>
            <a:ext cx="3084300" cy="3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62"/>
          <p:cNvCxnSpPr/>
          <p:nvPr/>
        </p:nvCxnSpPr>
        <p:spPr>
          <a:xfrm flipH="1" rot="10800000">
            <a:off x="2919575" y="3259025"/>
            <a:ext cx="28884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553" name="Google Shape;553;p63"/>
          <p:cNvSpPr txBox="1"/>
          <p:nvPr>
            <p:ph idx="1" type="body"/>
          </p:nvPr>
        </p:nvSpPr>
        <p:spPr>
          <a:xfrm>
            <a:off x="69825" y="542700"/>
            <a:ext cx="38295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learns both </a:t>
            </a:r>
            <a:r>
              <a:rPr b="1" lang="en" sz="1600">
                <a:solidFill>
                  <a:srgbClr val="666666"/>
                </a:solidFill>
              </a:rPr>
              <a:t>word embeddings</a:t>
            </a:r>
            <a:r>
              <a:rPr lang="en" sz="1600">
                <a:solidFill>
                  <a:srgbClr val="666666"/>
                </a:solidFill>
              </a:rPr>
              <a:t> and </a:t>
            </a:r>
            <a:r>
              <a:rPr b="1" lang="en" sz="1600">
                <a:solidFill>
                  <a:srgbClr val="666666"/>
                </a:solidFill>
              </a:rPr>
              <a:t>how to combine</a:t>
            </a:r>
            <a:r>
              <a:rPr lang="en" sz="1600">
                <a:solidFill>
                  <a:srgbClr val="666666"/>
                </a:solidFill>
              </a:rPr>
              <a:t> them for classification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(randomly initialized)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63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7" name="Google Shape;557;p63"/>
          <p:cNvCxnSpPr>
            <a:endCxn id="554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63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3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3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63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3" name="Google Shape;5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63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3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3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3"/>
          <p:cNvCxnSpPr/>
          <p:nvPr/>
        </p:nvCxnSpPr>
        <p:spPr>
          <a:xfrm>
            <a:off x="2428650" y="997625"/>
            <a:ext cx="28800" cy="25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63"/>
          <p:cNvCxnSpPr/>
          <p:nvPr/>
        </p:nvCxnSpPr>
        <p:spPr>
          <a:xfrm>
            <a:off x="816550" y="1238450"/>
            <a:ext cx="342000" cy="12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63"/>
          <p:cNvSpPr txBox="1"/>
          <p:nvPr/>
        </p:nvSpPr>
        <p:spPr>
          <a:xfrm>
            <a:off x="4301225" y="1803150"/>
            <a:ext cx="1512900" cy="76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pic>
        <p:nvPicPr>
          <p:cNvPr id="575" name="Google Shape;5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4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64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8" name="Google Shape;578;p64"/>
          <p:cNvCxnSpPr>
            <a:endCxn id="575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64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4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4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4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64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4" name="Google Shape;58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64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4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64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88" name="Google Shape;588;p64"/>
          <p:cNvSpPr txBox="1"/>
          <p:nvPr>
            <p:ph idx="1" type="body"/>
          </p:nvPr>
        </p:nvSpPr>
        <p:spPr>
          <a:xfrm>
            <a:off x="69825" y="4144625"/>
            <a:ext cx="34260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What if we don’t want to learn word features from scratch?</a:t>
            </a:r>
            <a:endParaRPr b="1" sz="1600">
              <a:solidFill>
                <a:srgbClr val="FF0000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cxnSp>
        <p:nvCxnSpPr>
          <p:cNvPr id="589" name="Google Shape;589;p64"/>
          <p:cNvCxnSpPr/>
          <p:nvPr/>
        </p:nvCxnSpPr>
        <p:spPr>
          <a:xfrm flipH="1" rot="10800000">
            <a:off x="1798375" y="3810200"/>
            <a:ext cx="50700" cy="5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64"/>
          <p:cNvSpPr txBox="1"/>
          <p:nvPr/>
        </p:nvSpPr>
        <p:spPr>
          <a:xfrm>
            <a:off x="4301225" y="1803150"/>
            <a:ext cx="1512900" cy="76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64"/>
          <p:cNvSpPr txBox="1"/>
          <p:nvPr>
            <p:ph idx="1" type="body"/>
          </p:nvPr>
        </p:nvSpPr>
        <p:spPr>
          <a:xfrm>
            <a:off x="69825" y="542700"/>
            <a:ext cx="38295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learns both </a:t>
            </a:r>
            <a:r>
              <a:rPr b="1" lang="en" sz="1600">
                <a:solidFill>
                  <a:srgbClr val="666666"/>
                </a:solidFill>
              </a:rPr>
              <a:t>word embeddings</a:t>
            </a:r>
            <a:r>
              <a:rPr lang="en" sz="1600">
                <a:solidFill>
                  <a:srgbClr val="666666"/>
                </a:solidFill>
              </a:rPr>
              <a:t> and </a:t>
            </a:r>
            <a:r>
              <a:rPr b="1" lang="en" sz="1600">
                <a:solidFill>
                  <a:srgbClr val="666666"/>
                </a:solidFill>
              </a:rPr>
              <a:t>how to combine</a:t>
            </a:r>
            <a:r>
              <a:rPr lang="en" sz="1600">
                <a:solidFill>
                  <a:srgbClr val="666666"/>
                </a:solidFill>
              </a:rPr>
              <a:t> them for classification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(randomly initialized)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word2vec</a:t>
            </a:r>
            <a:r>
              <a:rPr lang="en"/>
              <a:t> (Mikolov et al 2013)</a:t>
            </a:r>
            <a:endParaRPr/>
          </a:p>
        </p:txBody>
      </p:sp>
      <p:sp>
        <p:nvSpPr>
          <p:cNvPr id="597" name="Google Shape;597;p65"/>
          <p:cNvSpPr txBox="1"/>
          <p:nvPr>
            <p:ph idx="1" type="body"/>
          </p:nvPr>
        </p:nvSpPr>
        <p:spPr>
          <a:xfrm>
            <a:off x="303600" y="1164725"/>
            <a:ext cx="30576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Algorithm that learns </a:t>
            </a:r>
            <a:r>
              <a:rPr i="1" lang="en"/>
              <a:t>general-purpose</a:t>
            </a:r>
            <a:r>
              <a:rPr lang="en"/>
              <a:t>         </a:t>
            </a:r>
            <a:r>
              <a:rPr b="1" lang="en"/>
              <a:t>word vectors</a:t>
            </a:r>
            <a:r>
              <a:rPr lang="en"/>
              <a:t> from lots of text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transfer learning:</a:t>
            </a:r>
            <a:r>
              <a:rPr lang="en"/>
              <a:t> these word vectors can be used to </a:t>
            </a:r>
            <a:r>
              <a:rPr i="1" lang="en"/>
              <a:t>initialize</a:t>
            </a:r>
            <a:r>
              <a:rPr lang="en"/>
              <a:t> the </a:t>
            </a:r>
            <a:r>
              <a:rPr i="1" lang="en"/>
              <a:t>embedding layer</a:t>
            </a:r>
            <a:r>
              <a:rPr lang="en"/>
              <a:t> of another network</a:t>
            </a:r>
            <a:endParaRPr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pic>
        <p:nvPicPr>
          <p:cNvPr id="598" name="Google Shape;59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00" y="1389524"/>
            <a:ext cx="5487200" cy="31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word based on its context</a:t>
            </a:r>
            <a:endParaRPr/>
          </a:p>
        </p:txBody>
      </p:sp>
      <p:sp>
        <p:nvSpPr>
          <p:cNvPr id="604" name="Google Shape;604;p66"/>
          <p:cNvSpPr txBox="1"/>
          <p:nvPr>
            <p:ph idx="1" type="body"/>
          </p:nvPr>
        </p:nvSpPr>
        <p:spPr>
          <a:xfrm>
            <a:off x="2410100" y="1290976"/>
            <a:ext cx="6321600" cy="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word is missing from each sentence</a:t>
            </a:r>
            <a:endParaRPr/>
          </a:p>
        </p:txBody>
      </p:sp>
      <p:pic>
        <p:nvPicPr>
          <p:cNvPr id="605" name="Google Shape;6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939613"/>
            <a:ext cx="8610600" cy="10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06" name="Google Shape;606;p66"/>
          <p:cNvSpPr/>
          <p:nvPr/>
        </p:nvSpPr>
        <p:spPr>
          <a:xfrm>
            <a:off x="4088700" y="3003100"/>
            <a:ext cx="725700" cy="930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"/>
          <p:cNvSpPr txBox="1"/>
          <p:nvPr/>
        </p:nvSpPr>
        <p:spPr>
          <a:xfrm>
            <a:off x="142800" y="3996900"/>
            <a:ext cx="885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adapted from Stanford Deep Learning Course, Lecture 1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ttp://web.stanford.edu/class/cs224n/slides/cs224n-2019-lecture01-wordvecs1.pdf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Find word based on its context</a:t>
            </a:r>
            <a:endParaRPr/>
          </a:p>
        </p:txBody>
      </p:sp>
      <p:sp>
        <p:nvSpPr>
          <p:cNvPr id="613" name="Google Shape;613;p67"/>
          <p:cNvSpPr txBox="1"/>
          <p:nvPr>
            <p:ph idx="1" type="body"/>
          </p:nvPr>
        </p:nvSpPr>
        <p:spPr>
          <a:xfrm>
            <a:off x="2410100" y="1290975"/>
            <a:ext cx="6321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word is missing from each sentence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context, some words (</a:t>
            </a:r>
            <a:r>
              <a:rPr b="1" i="1" lang="en"/>
              <a:t>banking, financial</a:t>
            </a:r>
            <a:r>
              <a:rPr lang="en"/>
              <a:t>) are more likely than others</a:t>
            </a:r>
            <a:endParaRPr b="1"/>
          </a:p>
        </p:txBody>
      </p:sp>
      <p:pic>
        <p:nvPicPr>
          <p:cNvPr id="614" name="Google Shape;6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3000338"/>
            <a:ext cx="8610600" cy="10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15" name="Google Shape;615;p67"/>
          <p:cNvSpPr txBox="1"/>
          <p:nvPr/>
        </p:nvSpPr>
        <p:spPr>
          <a:xfrm>
            <a:off x="219725" y="4057625"/>
            <a:ext cx="8610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Stanford Deep Learning Course, Lecture 1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http://web.stanford.edu/class/cs224n/slides/cs224n-2019-lecture01-wordvecs1.pdf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Distributional semantics</a:t>
            </a:r>
            <a:endParaRPr/>
          </a:p>
        </p:txBody>
      </p:sp>
      <p:sp>
        <p:nvSpPr>
          <p:cNvPr id="621" name="Google Shape;621;p68"/>
          <p:cNvSpPr txBox="1"/>
          <p:nvPr>
            <p:ph idx="1" type="body"/>
          </p:nvPr>
        </p:nvSpPr>
        <p:spPr>
          <a:xfrm>
            <a:off x="2410100" y="1290975"/>
            <a:ext cx="67338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word’s meaning is given by words that frequently          </a:t>
            </a:r>
            <a:r>
              <a:rPr b="1" lang="en"/>
              <a:t>appear nearby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‘You shall know a word by the company it keeps’ (Firth 1957) </a:t>
            </a:r>
            <a:endParaRPr b="1"/>
          </a:p>
        </p:txBody>
      </p:sp>
      <p:pic>
        <p:nvPicPr>
          <p:cNvPr id="622" name="Google Shape;6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0" y="2571750"/>
            <a:ext cx="7790853" cy="24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8"/>
          <p:cNvSpPr txBox="1"/>
          <p:nvPr/>
        </p:nvSpPr>
        <p:spPr>
          <a:xfrm>
            <a:off x="1300200" y="4803075"/>
            <a:ext cx="4971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https://lena-voita.github.io/nlp_course/word_embeddings.html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is context</a:t>
            </a:r>
            <a:endParaRPr/>
          </a:p>
        </p:txBody>
      </p:sp>
      <p:sp>
        <p:nvSpPr>
          <p:cNvPr id="629" name="Google Shape;629;p69"/>
          <p:cNvSpPr txBox="1"/>
          <p:nvPr>
            <p:ph idx="1" type="body"/>
          </p:nvPr>
        </p:nvSpPr>
        <p:spPr>
          <a:xfrm>
            <a:off x="2410100" y="1290975"/>
            <a:ext cx="63216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word’s meaning is given by the words nearby (</a:t>
            </a:r>
            <a:r>
              <a:rPr b="1" lang="en"/>
              <a:t>context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use the many contexts in which </a:t>
            </a:r>
            <a:r>
              <a:rPr b="1" lang="en"/>
              <a:t>‘banking’</a:t>
            </a:r>
            <a:r>
              <a:rPr lang="en"/>
              <a:t> appears in order to build a </a:t>
            </a:r>
            <a:r>
              <a:rPr i="1" lang="en"/>
              <a:t>word embedding</a:t>
            </a:r>
            <a:r>
              <a:rPr lang="en"/>
              <a:t> for </a:t>
            </a:r>
            <a:r>
              <a:rPr b="1" lang="en"/>
              <a:t>‘banking’</a:t>
            </a:r>
            <a:endParaRPr b="1"/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3000338"/>
            <a:ext cx="8610600" cy="105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31" name="Google Shape;631;p69"/>
          <p:cNvSpPr txBox="1"/>
          <p:nvPr/>
        </p:nvSpPr>
        <p:spPr>
          <a:xfrm>
            <a:off x="219725" y="4057625"/>
            <a:ext cx="8610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Stanford Deep Learning Course, Lecture 1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http://web.stanford.edu/class/cs224n/slides/cs224n-2019-lecture01-wordvecs1.pdf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idx="1" type="body"/>
          </p:nvPr>
        </p:nvSpPr>
        <p:spPr>
          <a:xfrm>
            <a:off x="390900" y="1287725"/>
            <a:ext cx="85974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 simple classifier that learns word vectors from lots of text (Wikipedia)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Binary classification task: is </a:t>
            </a:r>
            <a:r>
              <a:rPr lang="en"/>
              <a:t>word </a:t>
            </a:r>
            <a:r>
              <a:rPr b="1" lang="en"/>
              <a:t>c </a:t>
            </a:r>
            <a:r>
              <a:rPr lang="en"/>
              <a:t>a real </a:t>
            </a:r>
            <a:r>
              <a:rPr lang="en">
                <a:highlight>
                  <a:srgbClr val="F4CCCC"/>
                </a:highlight>
              </a:rPr>
              <a:t>context word</a:t>
            </a:r>
            <a:r>
              <a:rPr lang="en"/>
              <a:t> for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target word</a:t>
            </a:r>
            <a:r>
              <a:rPr b="1" lang="en"/>
              <a:t> t</a:t>
            </a:r>
            <a:r>
              <a:rPr lang="en"/>
              <a:t>?</a:t>
            </a:r>
            <a:endParaRPr b="1"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400">
                <a:highlight>
                  <a:srgbClr val="F4CCCC"/>
                </a:highlight>
              </a:rPr>
              <a:t>drive many</a:t>
            </a:r>
            <a:r>
              <a:rPr lang="en" sz="2400"/>
              <a:t> </a:t>
            </a:r>
            <a:r>
              <a:rPr b="1" lang="en" sz="2400">
                <a:highlight>
                  <a:srgbClr val="CFE2F3"/>
                </a:highlight>
              </a:rPr>
              <a:t>miles</a:t>
            </a:r>
            <a:r>
              <a:rPr lang="en" sz="2400"/>
              <a:t> </a:t>
            </a:r>
            <a:r>
              <a:rPr lang="en" sz="2400">
                <a:highlight>
                  <a:srgbClr val="F4CCCC"/>
                </a:highlight>
              </a:rPr>
              <a:t>by car</a:t>
            </a:r>
            <a:endParaRPr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390900" y="575950"/>
            <a:ext cx="833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(skip-gram negative sampling)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"/>
          <p:cNvSpPr txBox="1"/>
          <p:nvPr>
            <p:ph type="title"/>
          </p:nvPr>
        </p:nvSpPr>
        <p:spPr>
          <a:xfrm>
            <a:off x="390900" y="575950"/>
            <a:ext cx="833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(skip-gram negative sampling) </a:t>
            </a:r>
            <a:endParaRPr/>
          </a:p>
        </p:txBody>
      </p:sp>
      <p:sp>
        <p:nvSpPr>
          <p:cNvPr id="643" name="Google Shape;643;p71"/>
          <p:cNvSpPr txBox="1"/>
          <p:nvPr>
            <p:ph idx="1" type="body"/>
          </p:nvPr>
        </p:nvSpPr>
        <p:spPr>
          <a:xfrm>
            <a:off x="390900" y="1287725"/>
            <a:ext cx="85974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A simple classifier that learns word vectors from lots of text (Wikipedia)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</a:pPr>
            <a:r>
              <a:rPr lang="en"/>
              <a:t>Binary classification task: is word </a:t>
            </a:r>
            <a:r>
              <a:rPr b="1" lang="en"/>
              <a:t>c </a:t>
            </a:r>
            <a:r>
              <a:rPr lang="en"/>
              <a:t>a real </a:t>
            </a:r>
            <a:r>
              <a:rPr lang="en">
                <a:highlight>
                  <a:srgbClr val="F4CCCC"/>
                </a:highlight>
              </a:rPr>
              <a:t>context word</a:t>
            </a:r>
            <a:r>
              <a:rPr lang="en"/>
              <a:t> for </a:t>
            </a:r>
            <a:r>
              <a:rPr b="1" lang="en">
                <a:highlight>
                  <a:srgbClr val="C9DAF8"/>
                </a:highlight>
              </a:rPr>
              <a:t>target word</a:t>
            </a:r>
            <a:r>
              <a:rPr b="1" lang="en"/>
              <a:t> t</a:t>
            </a:r>
            <a:r>
              <a:rPr lang="en"/>
              <a:t>?</a:t>
            </a:r>
            <a:endParaRPr b="1"/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400">
                <a:highlight>
                  <a:srgbClr val="F4CCCC"/>
                </a:highlight>
              </a:rPr>
              <a:t>drive many</a:t>
            </a:r>
            <a:r>
              <a:rPr lang="en" sz="2400"/>
              <a:t> </a:t>
            </a:r>
            <a:r>
              <a:rPr b="1" lang="en" sz="2400">
                <a:highlight>
                  <a:srgbClr val="CFE2F3"/>
                </a:highlight>
              </a:rPr>
              <a:t>miles</a:t>
            </a:r>
            <a:r>
              <a:rPr lang="en" sz="2400"/>
              <a:t> </a:t>
            </a:r>
            <a:r>
              <a:rPr lang="en" sz="2400">
                <a:highlight>
                  <a:srgbClr val="F4CCCC"/>
                </a:highlight>
              </a:rPr>
              <a:t>by car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lassifier predicts: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probability for </a:t>
            </a:r>
            <a:r>
              <a:rPr b="1" lang="en"/>
              <a:t>real</a:t>
            </a:r>
            <a:r>
              <a:rPr lang="en"/>
              <a:t> (context, target) pairs: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drive,      t = miles) = </a:t>
            </a:r>
            <a:r>
              <a:rPr b="1" lang="en" sz="1800"/>
              <a:t>0.86</a:t>
            </a:r>
            <a:r>
              <a:rPr lang="en" sz="1800"/>
              <a:t>    </a:t>
            </a:r>
            <a:endParaRPr sz="18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car,           t = miles) = </a:t>
            </a:r>
            <a:r>
              <a:rPr b="1" lang="en" sz="1800"/>
              <a:t>0.73	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probability for </a:t>
            </a:r>
            <a:r>
              <a:rPr b="1" lang="en"/>
              <a:t>fake</a:t>
            </a:r>
            <a:r>
              <a:rPr lang="en"/>
              <a:t> (context, target) pairs: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P(context=real | c = tomato, t = miles) = 0.13</a:t>
            </a:r>
            <a:endParaRPr sz="1800"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383500" y="-429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(Google 2018)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0" y="811850"/>
            <a:ext cx="41202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BERT features useful for </a:t>
            </a:r>
            <a:r>
              <a:rPr i="1" lang="en" sz="2400"/>
              <a:t>transfer learning</a:t>
            </a:r>
            <a:r>
              <a:rPr lang="en" sz="2400"/>
              <a:t> =&gt; SOTA results on many NLP tasks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industry adoption (powering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Google Search</a:t>
            </a:r>
            <a:r>
              <a:rPr lang="en" sz="2400"/>
              <a:t>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13" y="699339"/>
            <a:ext cx="4820014" cy="1953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6667300" y="1099750"/>
            <a:ext cx="507900" cy="2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570375" y="1569875"/>
            <a:ext cx="507900" cy="21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52830"/>
            <a:ext cx="4313151" cy="242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2"/>
          <p:cNvSpPr txBox="1"/>
          <p:nvPr>
            <p:ph type="title"/>
          </p:nvPr>
        </p:nvSpPr>
        <p:spPr>
          <a:xfrm>
            <a:off x="2400250" y="575950"/>
            <a:ext cx="6492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(positive examples)</a:t>
            </a:r>
            <a:endParaRPr sz="2400"/>
          </a:p>
        </p:txBody>
      </p:sp>
      <p:sp>
        <p:nvSpPr>
          <p:cNvPr id="649" name="Google Shape;649;p72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Running window over large quantities of text: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drive many</a:t>
            </a:r>
            <a:r>
              <a:rPr lang="en"/>
              <a:t> 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by car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>
                <a:highlight>
                  <a:srgbClr val="F4CCCC"/>
                </a:highlight>
              </a:rPr>
              <a:t>many miles</a:t>
            </a:r>
            <a:r>
              <a:rPr lang="en"/>
              <a:t>  </a:t>
            </a:r>
            <a:r>
              <a:rPr b="1" lang="en">
                <a:highlight>
                  <a:srgbClr val="C9DAF8"/>
                </a:highlight>
              </a:rPr>
              <a:t>by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car to</a:t>
            </a:r>
            <a:endParaRPr>
              <a:highlight>
                <a:srgbClr val="F4CCCC"/>
              </a:highlight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miles</a:t>
            </a:r>
            <a:r>
              <a:rPr b="1" lang="en">
                <a:highlight>
                  <a:srgbClr val="F4CCCC"/>
                </a:highlight>
              </a:rPr>
              <a:t> </a:t>
            </a:r>
            <a:r>
              <a:rPr lang="en">
                <a:highlight>
                  <a:srgbClr val="F4CCCC"/>
                </a:highlight>
              </a:rPr>
              <a:t> by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car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to get</a:t>
            </a:r>
            <a:endParaRPr>
              <a:highlight>
                <a:srgbClr val="F4CCCC"/>
              </a:highlight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by bus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to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get to</a:t>
            </a:r>
            <a:endParaRPr>
              <a:highlight>
                <a:srgbClr val="F4CCCC"/>
              </a:highlight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FFFF"/>
                </a:highlight>
              </a:rPr>
              <a:t>       </a:t>
            </a:r>
            <a:r>
              <a:rPr lang="en">
                <a:highlight>
                  <a:srgbClr val="F4CCCC"/>
                </a:highlight>
              </a:rPr>
              <a:t>bus to</a:t>
            </a:r>
            <a:r>
              <a:rPr lang="en"/>
              <a:t> </a:t>
            </a:r>
            <a:r>
              <a:rPr b="1" lang="en">
                <a:highlight>
                  <a:srgbClr val="C9DAF8"/>
                </a:highlight>
              </a:rPr>
              <a:t>get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to school</a:t>
            </a:r>
            <a:endParaRPr>
              <a:highlight>
                <a:srgbClr val="F4CCCC"/>
              </a:highlight>
            </a:endParaRPr>
          </a:p>
        </p:txBody>
      </p:sp>
      <p:sp>
        <p:nvSpPr>
          <p:cNvPr id="650" name="Google Shape;650;p72"/>
          <p:cNvSpPr txBox="1"/>
          <p:nvPr/>
        </p:nvSpPr>
        <p:spPr>
          <a:xfrm>
            <a:off x="218700" y="2019375"/>
            <a:ext cx="156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3"/>
          <p:cNvSpPr txBox="1"/>
          <p:nvPr>
            <p:ph type="title"/>
          </p:nvPr>
        </p:nvSpPr>
        <p:spPr>
          <a:xfrm>
            <a:off x="2400250" y="575950"/>
            <a:ext cx="659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(negative examples)</a:t>
            </a:r>
            <a:endParaRPr sz="2400"/>
          </a:p>
        </p:txBody>
      </p:sp>
      <p:sp>
        <p:nvSpPr>
          <p:cNvPr id="656" name="Google Shape;656;p73"/>
          <p:cNvSpPr txBox="1"/>
          <p:nvPr>
            <p:ph idx="1" type="body"/>
          </p:nvPr>
        </p:nvSpPr>
        <p:spPr>
          <a:xfrm>
            <a:off x="2410100" y="1290975"/>
            <a:ext cx="63216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Corrupt positive examples: replace </a:t>
            </a:r>
            <a:r>
              <a:rPr lang="en">
                <a:highlight>
                  <a:srgbClr val="F4CCCC"/>
                </a:highlight>
              </a:rPr>
              <a:t>context </a:t>
            </a:r>
            <a:r>
              <a:rPr lang="en">
                <a:highlight>
                  <a:srgbClr val="F4CCCC"/>
                </a:highlight>
              </a:rPr>
              <a:t>words</a:t>
            </a:r>
            <a:r>
              <a:rPr lang="en"/>
              <a:t> with random 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drive many</a:t>
            </a:r>
            <a:r>
              <a:rPr lang="en"/>
              <a:t> 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lang="en"/>
              <a:t> </a:t>
            </a:r>
            <a:r>
              <a:rPr lang="en">
                <a:highlight>
                  <a:srgbClr val="F4CCCC"/>
                </a:highlight>
              </a:rPr>
              <a:t>by car</a:t>
            </a:r>
            <a:endParaRPr>
              <a:highlight>
                <a:srgbClr val="F4CCC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</a:t>
            </a:r>
            <a:r>
              <a:rPr lang="en"/>
              <a:t>  </a:t>
            </a:r>
            <a:r>
              <a:rPr lang="en">
                <a:highlight>
                  <a:srgbClr val="F4CCCC"/>
                </a:highlight>
              </a:rPr>
              <a:t>recipe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</a:t>
            </a:r>
            <a:endParaRPr>
              <a:highlight>
                <a:srgbClr val="F4CCCC"/>
              </a:highlight>
            </a:endParaRPr>
          </a:p>
        </p:txBody>
      </p:sp>
      <p:cxnSp>
        <p:nvCxnSpPr>
          <p:cNvPr id="657" name="Google Shape;657;p73"/>
          <p:cNvCxnSpPr/>
          <p:nvPr/>
        </p:nvCxnSpPr>
        <p:spPr>
          <a:xfrm>
            <a:off x="3137625" y="2150325"/>
            <a:ext cx="591600" cy="47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73"/>
          <p:cNvCxnSpPr/>
          <p:nvPr/>
        </p:nvCxnSpPr>
        <p:spPr>
          <a:xfrm flipH="1">
            <a:off x="3150625" y="2098875"/>
            <a:ext cx="617100" cy="54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73"/>
          <p:cNvCxnSpPr/>
          <p:nvPr/>
        </p:nvCxnSpPr>
        <p:spPr>
          <a:xfrm>
            <a:off x="3394800" y="2482300"/>
            <a:ext cx="0" cy="28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4"/>
          <p:cNvSpPr txBox="1"/>
          <p:nvPr>
            <p:ph type="title"/>
          </p:nvPr>
        </p:nvSpPr>
        <p:spPr>
          <a:xfrm>
            <a:off x="2400250" y="575950"/>
            <a:ext cx="659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word2vec training data pairs</a:t>
            </a:r>
            <a:endParaRPr sz="2400"/>
          </a:p>
        </p:txBody>
      </p:sp>
      <p:sp>
        <p:nvSpPr>
          <p:cNvPr id="665" name="Google Shape;665;p74"/>
          <p:cNvSpPr txBox="1"/>
          <p:nvPr>
            <p:ph idx="1" type="body"/>
          </p:nvPr>
        </p:nvSpPr>
        <p:spPr>
          <a:xfrm>
            <a:off x="861625" y="1290975"/>
            <a:ext cx="7985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ositive (target, context) examples:		Negative (target, context) examples: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drive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recipe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many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frontend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by</a:t>
            </a:r>
            <a:r>
              <a:rPr lang="en"/>
              <a:t> 	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fever</a:t>
            </a:r>
            <a:endParaRPr>
              <a:highlight>
                <a:srgbClr val="F4CCCC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car								</a:t>
            </a:r>
            <a:r>
              <a:rPr b="1" lang="en">
                <a:highlight>
                  <a:srgbClr val="CFE2F3"/>
                </a:highlight>
              </a:rPr>
              <a:t>miles</a:t>
            </a:r>
            <a:r>
              <a:rPr b="1" lang="en"/>
              <a:t> </a:t>
            </a:r>
            <a:r>
              <a:rPr lang="en">
                <a:highlight>
                  <a:srgbClr val="F4CCCC"/>
                </a:highlight>
              </a:rPr>
              <a:t>lemon</a:t>
            </a:r>
            <a:endParaRPr>
              <a:highlight>
                <a:srgbClr val="F4CCCC"/>
              </a:highlight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…</a:t>
            </a:r>
            <a:r>
              <a:rPr lang="en">
                <a:highlight>
                  <a:srgbClr val="F4CCCC"/>
                </a:highlight>
              </a:rPr>
              <a:t>									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probability?</a:t>
            </a:r>
            <a:endParaRPr/>
          </a:p>
        </p:txBody>
      </p:sp>
      <p:sp>
        <p:nvSpPr>
          <p:cNvPr id="671" name="Google Shape;671;p75"/>
          <p:cNvSpPr txBox="1"/>
          <p:nvPr>
            <p:ph idx="1" type="body"/>
          </p:nvPr>
        </p:nvSpPr>
        <p:spPr>
          <a:xfrm>
            <a:off x="2410100" y="1290975"/>
            <a:ext cx="63216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words t and c are similar if their word vectors have high dot product: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similarity(t, c) ≈ </a:t>
            </a:r>
            <a:r>
              <a:rPr b="1" lang="en" sz="1800"/>
              <a:t>t</a:t>
            </a:r>
            <a:r>
              <a:rPr lang="en" sz="1800"/>
              <a:t>·</a:t>
            </a:r>
            <a:r>
              <a:rPr b="1" lang="en" sz="1800"/>
              <a:t>c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72" name="Google Shape;672;p75"/>
          <p:cNvCxnSpPr/>
          <p:nvPr/>
        </p:nvCxnSpPr>
        <p:spPr>
          <a:xfrm flipH="1" rot="10800000">
            <a:off x="4320625" y="2506425"/>
            <a:ext cx="102900" cy="8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75"/>
          <p:cNvCxnSpPr/>
          <p:nvPr/>
        </p:nvCxnSpPr>
        <p:spPr>
          <a:xfrm flipH="1" rot="10800000">
            <a:off x="4333500" y="2622125"/>
            <a:ext cx="257100" cy="6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75"/>
          <p:cNvCxnSpPr/>
          <p:nvPr/>
        </p:nvCxnSpPr>
        <p:spPr>
          <a:xfrm flipH="1" rot="10800000">
            <a:off x="4320625" y="2919325"/>
            <a:ext cx="1427400" cy="4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75"/>
          <p:cNvSpPr txBox="1"/>
          <p:nvPr/>
        </p:nvSpPr>
        <p:spPr>
          <a:xfrm>
            <a:off x="3786325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75"/>
          <p:cNvSpPr txBox="1"/>
          <p:nvPr/>
        </p:nvSpPr>
        <p:spPr>
          <a:xfrm>
            <a:off x="4590600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75"/>
          <p:cNvSpPr txBox="1"/>
          <p:nvPr/>
        </p:nvSpPr>
        <p:spPr>
          <a:xfrm>
            <a:off x="5668825" y="2675350"/>
            <a:ext cx="78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75"/>
          <p:cNvSpPr/>
          <p:nvPr/>
        </p:nvSpPr>
        <p:spPr>
          <a:xfrm>
            <a:off x="2400250" y="4488250"/>
            <a:ext cx="66780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probability?</a:t>
            </a:r>
            <a:endParaRPr/>
          </a:p>
        </p:txBody>
      </p:sp>
      <p:sp>
        <p:nvSpPr>
          <p:cNvPr id="684" name="Google Shape;684;p76"/>
          <p:cNvSpPr txBox="1"/>
          <p:nvPr>
            <p:ph idx="1" type="body"/>
          </p:nvPr>
        </p:nvSpPr>
        <p:spPr>
          <a:xfrm>
            <a:off x="2410100" y="1290975"/>
            <a:ext cx="63216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words t and c are similar if their word vectors have high dot product: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similarity(t, c) ≈ </a:t>
            </a:r>
            <a:r>
              <a:rPr b="1" lang="en" sz="1800"/>
              <a:t>t</a:t>
            </a:r>
            <a:r>
              <a:rPr lang="en" sz="1800"/>
              <a:t>·</a:t>
            </a:r>
            <a:r>
              <a:rPr b="1" lang="en" sz="1800"/>
              <a:t>c</a:t>
            </a:r>
            <a:endParaRPr b="1"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probability that word c is the real context for target 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000" y="3828675"/>
            <a:ext cx="3403400" cy="125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76"/>
          <p:cNvCxnSpPr/>
          <p:nvPr/>
        </p:nvCxnSpPr>
        <p:spPr>
          <a:xfrm flipH="1" rot="10800000">
            <a:off x="4320625" y="2506425"/>
            <a:ext cx="102900" cy="84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7" name="Google Shape;687;p76"/>
          <p:cNvCxnSpPr/>
          <p:nvPr/>
        </p:nvCxnSpPr>
        <p:spPr>
          <a:xfrm flipH="1" rot="10800000">
            <a:off x="4333500" y="2622125"/>
            <a:ext cx="257100" cy="6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76"/>
          <p:cNvCxnSpPr/>
          <p:nvPr/>
        </p:nvCxnSpPr>
        <p:spPr>
          <a:xfrm flipH="1" rot="10800000">
            <a:off x="4320625" y="2919325"/>
            <a:ext cx="1427400" cy="4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76"/>
          <p:cNvSpPr txBox="1"/>
          <p:nvPr/>
        </p:nvSpPr>
        <p:spPr>
          <a:xfrm>
            <a:off x="3786325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76"/>
          <p:cNvSpPr txBox="1"/>
          <p:nvPr/>
        </p:nvSpPr>
        <p:spPr>
          <a:xfrm>
            <a:off x="4590600" y="2407213"/>
            <a:ext cx="637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76"/>
          <p:cNvSpPr txBox="1"/>
          <p:nvPr/>
        </p:nvSpPr>
        <p:spPr>
          <a:xfrm>
            <a:off x="5668825" y="2675350"/>
            <a:ext cx="78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tomato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76"/>
          <p:cNvSpPr/>
          <p:nvPr/>
        </p:nvSpPr>
        <p:spPr>
          <a:xfrm>
            <a:off x="2417525" y="4488250"/>
            <a:ext cx="14274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6"/>
          <p:cNvSpPr/>
          <p:nvPr/>
        </p:nvSpPr>
        <p:spPr>
          <a:xfrm>
            <a:off x="6903875" y="4488250"/>
            <a:ext cx="21744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699" name="Google Shape;699;p77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7"/>
          <p:cNvSpPr txBox="1"/>
          <p:nvPr/>
        </p:nvSpPr>
        <p:spPr>
          <a:xfrm>
            <a:off x="192975" y="26623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maximize these probabilities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77"/>
          <p:cNvSpPr/>
          <p:nvPr/>
        </p:nvSpPr>
        <p:spPr>
          <a:xfrm>
            <a:off x="4572000" y="1845575"/>
            <a:ext cx="4043400" cy="9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77"/>
          <p:cNvCxnSpPr/>
          <p:nvPr/>
        </p:nvCxnSpPr>
        <p:spPr>
          <a:xfrm flipH="1" rot="10800000">
            <a:off x="2520300" y="2713625"/>
            <a:ext cx="2070300" cy="24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710" name="Google Shape;710;p78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711" name="Google Shape;7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8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8"/>
          <p:cNvSpPr/>
          <p:nvPr/>
        </p:nvSpPr>
        <p:spPr>
          <a:xfrm>
            <a:off x="5858700" y="4494325"/>
            <a:ext cx="266100" cy="2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8"/>
          <p:cNvSpPr txBox="1"/>
          <p:nvPr/>
        </p:nvSpPr>
        <p:spPr>
          <a:xfrm>
            <a:off x="231550" y="32538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maximize dot product between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target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and   real context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c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5" name="Google Shape;715;p78"/>
          <p:cNvCxnSpPr/>
          <p:nvPr/>
        </p:nvCxnSpPr>
        <p:spPr>
          <a:xfrm>
            <a:off x="3279075" y="3663750"/>
            <a:ext cx="1794300" cy="6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</a:t>
            </a:r>
            <a:endParaRPr/>
          </a:p>
        </p:txBody>
      </p:sp>
      <p:sp>
        <p:nvSpPr>
          <p:cNvPr id="721" name="Google Shape;721;p79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real </a:t>
            </a:r>
            <a:r>
              <a:rPr b="1" lang="en" sz="2400"/>
              <a:t>(t, c)</a:t>
            </a:r>
            <a:r>
              <a:rPr lang="en" sz="2400"/>
              <a:t> pair and k fake </a:t>
            </a:r>
            <a:r>
              <a:rPr b="1" lang="en" sz="2400"/>
              <a:t>(t, n</a:t>
            </a:r>
            <a:r>
              <a:rPr b="1" baseline="-25000" lang="en" sz="2400"/>
              <a:t>i</a:t>
            </a:r>
            <a:r>
              <a:rPr b="1" lang="en" sz="2400"/>
              <a:t>)</a:t>
            </a:r>
            <a:r>
              <a:rPr lang="en" sz="2400"/>
              <a:t> pairs:</a:t>
            </a:r>
            <a:endParaRPr sz="2400"/>
          </a:p>
        </p:txBody>
      </p:sp>
      <p:pic>
        <p:nvPicPr>
          <p:cNvPr id="722" name="Google Shape;72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25" y="1845575"/>
            <a:ext cx="5581075" cy="32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9"/>
          <p:cNvSpPr/>
          <p:nvPr/>
        </p:nvSpPr>
        <p:spPr>
          <a:xfrm>
            <a:off x="2327525" y="4462550"/>
            <a:ext cx="823200" cy="2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9"/>
          <p:cNvSpPr txBox="1"/>
          <p:nvPr/>
        </p:nvSpPr>
        <p:spPr>
          <a:xfrm>
            <a:off x="231550" y="3253825"/>
            <a:ext cx="3124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minimize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dot product between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target word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and   fake context word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1" baseline="-25000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79"/>
          <p:cNvSpPr/>
          <p:nvPr/>
        </p:nvSpPr>
        <p:spPr>
          <a:xfrm>
            <a:off x="8037725" y="4494325"/>
            <a:ext cx="323100" cy="20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6" name="Google Shape;726;p79"/>
          <p:cNvCxnSpPr/>
          <p:nvPr/>
        </p:nvCxnSpPr>
        <p:spPr>
          <a:xfrm>
            <a:off x="3253350" y="3613875"/>
            <a:ext cx="4163700" cy="67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embeddings during training</a:t>
            </a:r>
            <a:endParaRPr/>
          </a:p>
        </p:txBody>
      </p:sp>
      <p:pic>
        <p:nvPicPr>
          <p:cNvPr id="732" name="Google Shape;7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625" y="1211350"/>
            <a:ext cx="7416365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0"/>
          <p:cNvSpPr txBox="1"/>
          <p:nvPr/>
        </p:nvSpPr>
        <p:spPr>
          <a:xfrm>
            <a:off x="2883850" y="4838700"/>
            <a:ext cx="5838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Speech and Language Processing 3rd edition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Manning and Jurafsky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ord embeddings after training</a:t>
            </a:r>
            <a:endParaRPr/>
          </a:p>
        </p:txBody>
      </p:sp>
      <p:pic>
        <p:nvPicPr>
          <p:cNvPr id="739" name="Google Shape;7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5" y="1211350"/>
            <a:ext cx="8478326" cy="3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1"/>
          <p:cNvSpPr txBox="1"/>
          <p:nvPr/>
        </p:nvSpPr>
        <p:spPr>
          <a:xfrm>
            <a:off x="535750" y="4063975"/>
            <a:ext cx="2585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number_of_words x 300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81"/>
          <p:cNvSpPr/>
          <p:nvPr/>
        </p:nvSpPr>
        <p:spPr>
          <a:xfrm rot="-5400000">
            <a:off x="1773100" y="2730150"/>
            <a:ext cx="147900" cy="2622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2400250" y="58525"/>
            <a:ext cx="5813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OpenAI GPT-3</a:t>
            </a:r>
            <a:r>
              <a:rPr lang="en" sz="2600"/>
              <a:t> (Brown et al. 2020)</a:t>
            </a:r>
            <a:endParaRPr sz="2600"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1" y="1277525"/>
            <a:ext cx="2866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large language model: 175B parameters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human-like poetry, code, dialogue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solves NLP tasks in </a:t>
            </a:r>
            <a:r>
              <a:rPr b="1" i="1" lang="en"/>
              <a:t>zero/few-shot</a:t>
            </a:r>
            <a:r>
              <a:rPr lang="en"/>
              <a:t> way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666" y="1211350"/>
            <a:ext cx="6264785" cy="30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747" name="Google Shape;747;p82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Model ‘knows’ how to represent the words and  only has to learn how to </a:t>
            </a:r>
            <a:r>
              <a:rPr b="1" i="1" lang="en" sz="1600">
                <a:solidFill>
                  <a:srgbClr val="666666"/>
                </a:solidFill>
              </a:rPr>
              <a:t>aggregate</a:t>
            </a:r>
            <a:r>
              <a:rPr lang="en" sz="1600">
                <a:solidFill>
                  <a:srgbClr val="666666"/>
                </a:solidFill>
              </a:rPr>
              <a:t> them into an output </a:t>
            </a:r>
            <a:r>
              <a:rPr b="1" lang="en" sz="1600">
                <a:solidFill>
                  <a:srgbClr val="666666"/>
                </a:solidFill>
              </a:rPr>
              <a:t>feature</a:t>
            </a:r>
            <a:r>
              <a:rPr b="1" lang="en" sz="1600">
                <a:solidFill>
                  <a:srgbClr val="666666"/>
                </a:solidFill>
              </a:rPr>
              <a:t> vector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2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82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1" name="Google Shape;751;p82"/>
          <p:cNvCxnSpPr>
            <a:endCxn id="748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82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2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2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82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7" name="Google Shape;75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82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82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82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1" name="Google Shape;761;p82"/>
          <p:cNvSpPr txBox="1"/>
          <p:nvPr>
            <p:ph idx="1" type="body"/>
          </p:nvPr>
        </p:nvSpPr>
        <p:spPr>
          <a:xfrm>
            <a:off x="69825" y="4144625"/>
            <a:ext cx="34260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initialized with pretrained word embeddings such as word2vec, Glove etc.</a:t>
            </a:r>
            <a:endParaRPr sz="1600">
              <a:solidFill>
                <a:srgbClr val="595959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		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cxnSp>
        <p:nvCxnSpPr>
          <p:cNvPr id="762" name="Google Shape;762;p82"/>
          <p:cNvCxnSpPr/>
          <p:nvPr/>
        </p:nvCxnSpPr>
        <p:spPr>
          <a:xfrm flipH="1" rot="10800000">
            <a:off x="1798375" y="4007900"/>
            <a:ext cx="174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82"/>
          <p:cNvSpPr txBox="1"/>
          <p:nvPr/>
        </p:nvSpPr>
        <p:spPr>
          <a:xfrm>
            <a:off x="4939075" y="1823575"/>
            <a:ext cx="868800" cy="85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feature vector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 word embeddings </a:t>
            </a:r>
            <a:endParaRPr sz="2400"/>
          </a:p>
        </p:txBody>
      </p:sp>
      <p:sp>
        <p:nvSpPr>
          <p:cNvPr id="769" name="Google Shape;769;p83"/>
          <p:cNvSpPr txBox="1"/>
          <p:nvPr>
            <p:ph idx="1" type="body"/>
          </p:nvPr>
        </p:nvSpPr>
        <p:spPr>
          <a:xfrm>
            <a:off x="0" y="1186400"/>
            <a:ext cx="2931600" cy="3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word embedding layer     with </a:t>
            </a:r>
            <a:r>
              <a:rPr i="1" lang="en"/>
              <a:t>pretrained</a:t>
            </a:r>
            <a:r>
              <a:rPr lang="en"/>
              <a:t>        </a:t>
            </a:r>
            <a:r>
              <a:rPr b="1" lang="en"/>
              <a:t>word embeddings (</a:t>
            </a:r>
            <a:r>
              <a:rPr lang="en"/>
              <a:t>word2vec, GloVe,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either: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freeze word vectors on the new task 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fine-tune vectors on the new task B</a:t>
            </a:r>
            <a:endParaRPr/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27" y="1363750"/>
            <a:ext cx="6099372" cy="351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1</a:t>
            </a:r>
            <a:endParaRPr/>
          </a:p>
        </p:txBody>
      </p:sp>
      <p:sp>
        <p:nvSpPr>
          <p:cNvPr id="776" name="Google Shape;776;p84"/>
          <p:cNvSpPr txBox="1"/>
          <p:nvPr>
            <p:ph idx="1" type="body"/>
          </p:nvPr>
        </p:nvSpPr>
        <p:spPr>
          <a:xfrm>
            <a:off x="2410100" y="1119275"/>
            <a:ext cx="65397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split text into smaller parts, called tokens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embeddings/word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semantically-aware</a:t>
            </a:r>
            <a:r>
              <a:rPr lang="en"/>
              <a:t> vectors (</a:t>
            </a:r>
            <a:r>
              <a:rPr i="1" lang="en"/>
              <a:t>similar</a:t>
            </a:r>
            <a:r>
              <a:rPr lang="en"/>
              <a:t> words have </a:t>
            </a:r>
            <a:r>
              <a:rPr i="1" lang="en"/>
              <a:t>similar</a:t>
            </a:r>
            <a:r>
              <a:rPr lang="en"/>
              <a:t> vectors)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(negative sampling skip-gram)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 that obtain </a:t>
            </a:r>
            <a:r>
              <a:rPr i="1" lang="en"/>
              <a:t>general-purpose word embeddings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trains binary classifier to distinguish </a:t>
            </a:r>
            <a:r>
              <a:rPr i="1" lang="en"/>
              <a:t>real</a:t>
            </a:r>
            <a:r>
              <a:rPr lang="en"/>
              <a:t> (word, context) pairs from </a:t>
            </a:r>
            <a:r>
              <a:rPr i="1" lang="en"/>
              <a:t>fake</a:t>
            </a:r>
            <a:r>
              <a:rPr lang="en"/>
              <a:t> 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vectors of </a:t>
            </a:r>
            <a:r>
              <a:rPr i="1" lang="en"/>
              <a:t>similar</a:t>
            </a:r>
            <a:r>
              <a:rPr lang="en"/>
              <a:t> words optimized to have </a:t>
            </a:r>
            <a:r>
              <a:rPr i="1" lang="en"/>
              <a:t>high similarity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initialize word embedding layer on a new task with pre-trained word embeddings: word2vec, Glove, fastText, etc.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/>
          <p:nvPr>
            <p:ph type="title"/>
          </p:nvPr>
        </p:nvSpPr>
        <p:spPr>
          <a:xfrm>
            <a:off x="284600" y="792850"/>
            <a:ext cx="86613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Sentences are vectors</a:t>
            </a:r>
            <a:endParaRPr/>
          </a:p>
        </p:txBody>
      </p:sp>
      <p:sp>
        <p:nvSpPr>
          <p:cNvPr id="782" name="Google Shape;782;p85"/>
          <p:cNvSpPr txBox="1"/>
          <p:nvPr/>
        </p:nvSpPr>
        <p:spPr>
          <a:xfrm>
            <a:off x="212600" y="2529350"/>
            <a:ext cx="2093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movie sucked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83" name="Google Shape;783;p85"/>
          <p:cNvGraphicFramePr/>
          <p:nvPr/>
        </p:nvGraphicFramePr>
        <p:xfrm>
          <a:off x="25039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{3BBBD6B1-0362-41A0-BC08-F9C19AE52660}</a:tableStyleId>
              </a:tblPr>
              <a:tblGrid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  <a:gridCol w="39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C88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784" name="Google Shape;784;p85"/>
          <p:cNvSpPr txBox="1"/>
          <p:nvPr/>
        </p:nvSpPr>
        <p:spPr>
          <a:xfrm>
            <a:off x="212700" y="2939150"/>
            <a:ext cx="2191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 cast, bad plot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85"/>
          <p:cNvSpPr txBox="1"/>
          <p:nvPr/>
        </p:nvSpPr>
        <p:spPr>
          <a:xfrm>
            <a:off x="1000225" y="3348950"/>
            <a:ext cx="749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85"/>
          <p:cNvSpPr txBox="1"/>
          <p:nvPr/>
        </p:nvSpPr>
        <p:spPr>
          <a:xfrm>
            <a:off x="212600" y="3682550"/>
            <a:ext cx="2093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movie ever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Sentence/document</a:t>
            </a:r>
            <a:r>
              <a:rPr lang="en" sz="2400"/>
              <a:t> vectors</a:t>
            </a:r>
            <a:endParaRPr sz="2400"/>
          </a:p>
        </p:txBody>
      </p:sp>
      <p:sp>
        <p:nvSpPr>
          <p:cNvPr id="792" name="Google Shape;792;p86"/>
          <p:cNvSpPr txBox="1"/>
          <p:nvPr>
            <p:ph idx="1" type="body"/>
          </p:nvPr>
        </p:nvSpPr>
        <p:spPr>
          <a:xfrm>
            <a:off x="49075" y="1170450"/>
            <a:ext cx="49719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represent sentences/documents as vectors: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v</a:t>
            </a:r>
            <a:r>
              <a:rPr b="1" baseline="-25000" lang="en" sz="2200"/>
              <a:t>sentence</a:t>
            </a:r>
            <a:r>
              <a:rPr lang="en" sz="2200"/>
              <a:t> = f(v</a:t>
            </a:r>
            <a:r>
              <a:rPr baseline="-25000" lang="en" sz="2200"/>
              <a:t>x1</a:t>
            </a:r>
            <a:r>
              <a:rPr lang="en" sz="2200"/>
              <a:t>, v</a:t>
            </a:r>
            <a:r>
              <a:rPr baseline="-25000" lang="en" sz="2200"/>
              <a:t>x2</a:t>
            </a:r>
            <a:r>
              <a:rPr lang="en" sz="2200"/>
              <a:t>, … v</a:t>
            </a:r>
            <a:r>
              <a:rPr baseline="-25000" lang="en" sz="2200"/>
              <a:t>xT</a:t>
            </a:r>
            <a:r>
              <a:rPr lang="en" sz="2200"/>
              <a:t>)</a:t>
            </a:r>
            <a:endParaRPr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similarity between sentences is similarity between their </a:t>
            </a:r>
            <a:r>
              <a:rPr b="1" i="1" lang="en"/>
              <a:t>sentence</a:t>
            </a:r>
            <a:r>
              <a:rPr b="1" i="1" lang="en"/>
              <a:t> vectors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Use cases:</a:t>
            </a:r>
            <a:r>
              <a:rPr lang="en"/>
              <a:t> information retrieval, plagiarism detection, recommender systems</a:t>
            </a:r>
            <a:endParaRPr/>
          </a:p>
        </p:txBody>
      </p:sp>
      <p:pic>
        <p:nvPicPr>
          <p:cNvPr id="793" name="Google Shape;7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075" y="1170450"/>
            <a:ext cx="3854476" cy="39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6"/>
          <p:cNvSpPr/>
          <p:nvPr/>
        </p:nvSpPr>
        <p:spPr>
          <a:xfrm>
            <a:off x="7310475" y="3598000"/>
            <a:ext cx="1218300" cy="44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86"/>
          <p:cNvSpPr txBox="1"/>
          <p:nvPr/>
        </p:nvSpPr>
        <p:spPr>
          <a:xfrm>
            <a:off x="2494075" y="2837500"/>
            <a:ext cx="47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Apartment search</a:t>
            </a:r>
            <a:endParaRPr sz="2400"/>
          </a:p>
        </p:txBody>
      </p:sp>
      <p:pic>
        <p:nvPicPr>
          <p:cNvPr id="801" name="Google Shape;8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50" y="1303850"/>
            <a:ext cx="57626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350" y="1739325"/>
            <a:ext cx="55911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9350" y="2453700"/>
            <a:ext cx="5173804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7"/>
          <p:cNvSpPr txBox="1"/>
          <p:nvPr/>
        </p:nvSpPr>
        <p:spPr>
          <a:xfrm>
            <a:off x="129700" y="1303850"/>
            <a:ext cx="1378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query </a:t>
            </a: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endParaRPr b="1"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87"/>
          <p:cNvSpPr txBox="1"/>
          <p:nvPr/>
        </p:nvSpPr>
        <p:spPr>
          <a:xfrm>
            <a:off x="129700" y="1902050"/>
            <a:ext cx="1720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description </a:t>
            </a: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baseline="-25000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baseline="-25000"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p87"/>
          <p:cNvSpPr txBox="1"/>
          <p:nvPr/>
        </p:nvSpPr>
        <p:spPr>
          <a:xfrm>
            <a:off x="129700" y="2523925"/>
            <a:ext cx="1789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description </a:t>
            </a: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baseline="-25000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baseline="-25000"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7" name="Google Shape;807;p87"/>
          <p:cNvCxnSpPr/>
          <p:nvPr/>
        </p:nvCxnSpPr>
        <p:spPr>
          <a:xfrm flipH="1" rot="10800000">
            <a:off x="2738450" y="3766150"/>
            <a:ext cx="120300" cy="59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87"/>
          <p:cNvCxnSpPr/>
          <p:nvPr/>
        </p:nvCxnSpPr>
        <p:spPr>
          <a:xfrm flipH="1" rot="10800000">
            <a:off x="2738450" y="3692000"/>
            <a:ext cx="286800" cy="67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87"/>
          <p:cNvCxnSpPr/>
          <p:nvPr/>
        </p:nvCxnSpPr>
        <p:spPr>
          <a:xfrm flipH="1" rot="10800000">
            <a:off x="2747700" y="3821450"/>
            <a:ext cx="3702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87"/>
          <p:cNvCxnSpPr/>
          <p:nvPr/>
        </p:nvCxnSpPr>
        <p:spPr>
          <a:xfrm flipH="1" rot="10800000">
            <a:off x="2719950" y="3960150"/>
            <a:ext cx="1221000" cy="41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87"/>
          <p:cNvSpPr txBox="1"/>
          <p:nvPr/>
        </p:nvSpPr>
        <p:spPr>
          <a:xfrm>
            <a:off x="2460925" y="3316500"/>
            <a:ext cx="1119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 D</a:t>
            </a:r>
            <a:r>
              <a:rPr b="1" baseline="-25000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Q          D</a:t>
            </a:r>
            <a:r>
              <a:rPr b="1" baseline="-25000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baseline="-25000"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87"/>
          <p:cNvSpPr txBox="1"/>
          <p:nvPr/>
        </p:nvSpPr>
        <p:spPr>
          <a:xfrm>
            <a:off x="3940950" y="3729125"/>
            <a:ext cx="4662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baseline="-25000"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= ‘remote villa far away from civilisation’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87"/>
          <p:cNvSpPr/>
          <p:nvPr/>
        </p:nvSpPr>
        <p:spPr>
          <a:xfrm>
            <a:off x="6022525" y="1841800"/>
            <a:ext cx="786300" cy="4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7"/>
          <p:cNvSpPr/>
          <p:nvPr/>
        </p:nvSpPr>
        <p:spPr>
          <a:xfrm>
            <a:off x="2858750" y="2803275"/>
            <a:ext cx="16347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7"/>
          <p:cNvSpPr/>
          <p:nvPr/>
        </p:nvSpPr>
        <p:spPr>
          <a:xfrm>
            <a:off x="2937300" y="2139675"/>
            <a:ext cx="16347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8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821" name="Google Shape;821;p88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How does this network look like? Could we aggregate the word embeddings without a neural network?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neural network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822" name="Google Shape;8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8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4" name="Google Shape;824;p88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5" name="Google Shape;825;p88"/>
          <p:cNvCxnSpPr>
            <a:endCxn id="822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88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8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88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8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0" name="Google Shape;830;p88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1" name="Google Shape;83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88"/>
          <p:cNvCxnSpPr/>
          <p:nvPr/>
        </p:nvCxnSpPr>
        <p:spPr>
          <a:xfrm>
            <a:off x="0" y="3242513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88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88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88"/>
          <p:cNvCxnSpPr/>
          <p:nvPr/>
        </p:nvCxnSpPr>
        <p:spPr>
          <a:xfrm>
            <a:off x="1139275" y="1452500"/>
            <a:ext cx="3275700" cy="12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word vectors to document vector</a:t>
            </a:r>
            <a:endParaRPr sz="2400"/>
          </a:p>
        </p:txBody>
      </p:sp>
      <p:sp>
        <p:nvSpPr>
          <p:cNvPr id="841" name="Google Shape;841;p89"/>
          <p:cNvSpPr txBox="1"/>
          <p:nvPr>
            <p:ph idx="1" type="body"/>
          </p:nvPr>
        </p:nvSpPr>
        <p:spPr>
          <a:xfrm>
            <a:off x="43650" y="1379550"/>
            <a:ext cx="24444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find vector representation for a sentence/paragraph/ </a:t>
            </a:r>
            <a:r>
              <a:rPr lang="en"/>
              <a:t>document</a:t>
            </a:r>
            <a:r>
              <a:rPr lang="en"/>
              <a:t>, starting from word vectors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42" name="Google Shape;8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25" y="1451238"/>
            <a:ext cx="6514449" cy="3435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843" name="Google Shape;843;p89"/>
          <p:cNvSpPr txBox="1"/>
          <p:nvPr/>
        </p:nvSpPr>
        <p:spPr>
          <a:xfrm>
            <a:off x="6074725" y="3943100"/>
            <a:ext cx="17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 embeddings</a:t>
            </a:r>
            <a:endParaRPr/>
          </a:p>
        </p:txBody>
      </p:sp>
      <p:sp>
        <p:nvSpPr>
          <p:cNvPr id="849" name="Google Shape;849;p90"/>
          <p:cNvSpPr txBox="1"/>
          <p:nvPr>
            <p:ph idx="1" type="body"/>
          </p:nvPr>
        </p:nvSpPr>
        <p:spPr>
          <a:xfrm>
            <a:off x="2410112" y="1290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851" name="Google Shape;851;p90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90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3" name="Google Shape;853;p90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1"/>
          <p:cNvSpPr txBox="1"/>
          <p:nvPr>
            <p:ph type="title"/>
          </p:nvPr>
        </p:nvSpPr>
        <p:spPr>
          <a:xfrm>
            <a:off x="25059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sp>
        <p:nvSpPr>
          <p:cNvPr id="859" name="Google Shape;859;p91"/>
          <p:cNvSpPr txBox="1"/>
          <p:nvPr>
            <p:ph idx="1" type="body"/>
          </p:nvPr>
        </p:nvSpPr>
        <p:spPr>
          <a:xfrm>
            <a:off x="69825" y="542700"/>
            <a:ext cx="45279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Train MLP over </a:t>
            </a:r>
            <a:r>
              <a:rPr b="1" i="1" lang="en" sz="1600">
                <a:solidFill>
                  <a:srgbClr val="666666"/>
                </a:solidFill>
              </a:rPr>
              <a:t>bag of word embeddings</a:t>
            </a:r>
            <a:endParaRPr b="1" i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BC7D"/>
                </a:solidFill>
              </a:rPr>
              <a:t>FC</a:t>
            </a:r>
            <a:r>
              <a:rPr b="1" lang="en">
                <a:solidFill>
                  <a:srgbClr val="DBBC7D"/>
                </a:solidFill>
              </a:rPr>
              <a:t> layers</a:t>
            </a:r>
            <a:endParaRPr b="1">
              <a:solidFill>
                <a:srgbClr val="DBBC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word embedding layer </a:t>
            </a:r>
            <a:endParaRPr b="1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860" name="Google Shape;8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00" y="838775"/>
            <a:ext cx="15144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1"/>
          <p:cNvSpPr txBox="1"/>
          <p:nvPr/>
        </p:nvSpPr>
        <p:spPr>
          <a:xfrm>
            <a:off x="6377000" y="1071750"/>
            <a:ext cx="924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     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91"/>
          <p:cNvSpPr txBox="1"/>
          <p:nvPr/>
        </p:nvSpPr>
        <p:spPr>
          <a:xfrm>
            <a:off x="5197875" y="542700"/>
            <a:ext cx="10158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students</a:t>
            </a:r>
            <a:endParaRPr i="1" sz="11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3" name="Google Shape;863;p91"/>
          <p:cNvCxnSpPr>
            <a:endCxn id="860" idx="2"/>
          </p:cNvCxnSpPr>
          <p:nvPr/>
        </p:nvCxnSpPr>
        <p:spPr>
          <a:xfrm rot="10800000">
            <a:off x="5902238" y="1410275"/>
            <a:ext cx="0" cy="750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91"/>
          <p:cNvSpPr/>
          <p:nvPr/>
        </p:nvSpPr>
        <p:spPr>
          <a:xfrm>
            <a:off x="5902325" y="619850"/>
            <a:ext cx="282900" cy="3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91"/>
          <p:cNvSpPr/>
          <p:nvPr/>
        </p:nvSpPr>
        <p:spPr>
          <a:xfrm>
            <a:off x="7507850" y="619850"/>
            <a:ext cx="282900" cy="2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1"/>
          <p:cNvSpPr/>
          <p:nvPr/>
        </p:nvSpPr>
        <p:spPr>
          <a:xfrm>
            <a:off x="2393825" y="4436825"/>
            <a:ext cx="6433800" cy="20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1"/>
          <p:cNvSpPr/>
          <p:nvPr/>
        </p:nvSpPr>
        <p:spPr>
          <a:xfrm>
            <a:off x="4597875" y="676575"/>
            <a:ext cx="4423200" cy="1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8" name="Google Shape;868;p91"/>
          <p:cNvCxnSpPr/>
          <p:nvPr/>
        </p:nvCxnSpPr>
        <p:spPr>
          <a:xfrm>
            <a:off x="3899450" y="2277100"/>
            <a:ext cx="17532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9" name="Google Shape;86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00" y="1713650"/>
            <a:ext cx="5158326" cy="26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91"/>
          <p:cNvCxnSpPr/>
          <p:nvPr/>
        </p:nvCxnSpPr>
        <p:spPr>
          <a:xfrm>
            <a:off x="0" y="26580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1"/>
          <p:cNvCxnSpPr/>
          <p:nvPr/>
        </p:nvCxnSpPr>
        <p:spPr>
          <a:xfrm>
            <a:off x="11250" y="4147275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1"/>
          <p:cNvCxnSpPr/>
          <p:nvPr/>
        </p:nvCxnSpPr>
        <p:spPr>
          <a:xfrm>
            <a:off x="0" y="1739350"/>
            <a:ext cx="91215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1"/>
          <p:cNvCxnSpPr/>
          <p:nvPr/>
        </p:nvCxnSpPr>
        <p:spPr>
          <a:xfrm>
            <a:off x="2539500" y="1048425"/>
            <a:ext cx="3200700" cy="6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91"/>
          <p:cNvSpPr/>
          <p:nvPr/>
        </p:nvSpPr>
        <p:spPr>
          <a:xfrm>
            <a:off x="3863375" y="2752375"/>
            <a:ext cx="4319700" cy="424200"/>
          </a:xfrm>
          <a:prstGeom prst="roundRect">
            <a:avLst>
              <a:gd fmla="val 16667" name="adj"/>
            </a:avLst>
          </a:prstGeom>
          <a:solidFill>
            <a:srgbClr val="DBBC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700"/>
              <a:t>average/sum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4169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(OpenAI 2022)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57250" y="1141600"/>
            <a:ext cx="26496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chatbot based on GPT3.5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NLP tasks or novel requests in zero/few-shot way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aligned to generate  human-like responses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00" y="1308550"/>
            <a:ext cx="6321601" cy="29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876675" y="4341450"/>
            <a:ext cx="480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https://www.searchenginejournal.com/chatgpt-examples/474937/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Bag of word embeddings - drawbacks</a:t>
            </a:r>
            <a:endParaRPr sz="2400"/>
          </a:p>
        </p:txBody>
      </p:sp>
      <p:sp>
        <p:nvSpPr>
          <p:cNvPr id="880" name="Google Shape;880;p92"/>
          <p:cNvSpPr txBox="1"/>
          <p:nvPr>
            <p:ph idx="1" type="body"/>
          </p:nvPr>
        </p:nvSpPr>
        <p:spPr>
          <a:xfrm>
            <a:off x="2410100" y="1290976"/>
            <a:ext cx="63216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882" name="Google Shape;882;p92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92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92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92"/>
          <p:cNvSpPr txBox="1"/>
          <p:nvPr>
            <p:ph idx="1" type="body"/>
          </p:nvPr>
        </p:nvSpPr>
        <p:spPr>
          <a:xfrm>
            <a:off x="2410125" y="3657500"/>
            <a:ext cx="64593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order is discarded: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bad, it was actually quite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good, it was actually quite bad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Bag of word embeddings - drawbacks</a:t>
            </a:r>
            <a:endParaRPr/>
          </a:p>
        </p:txBody>
      </p:sp>
      <p:sp>
        <p:nvSpPr>
          <p:cNvPr id="891" name="Google Shape;891;p93"/>
          <p:cNvSpPr txBox="1"/>
          <p:nvPr>
            <p:ph idx="1" type="body"/>
          </p:nvPr>
        </p:nvSpPr>
        <p:spPr>
          <a:xfrm>
            <a:off x="2410100" y="1290976"/>
            <a:ext cx="63216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vector = average/sum of word vectors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13" y="1726754"/>
            <a:ext cx="6242376" cy="19307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893" name="Google Shape;893;p93"/>
          <p:cNvSpPr txBox="1"/>
          <p:nvPr/>
        </p:nvSpPr>
        <p:spPr>
          <a:xfrm>
            <a:off x="700130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93"/>
          <p:cNvSpPr txBox="1"/>
          <p:nvPr/>
        </p:nvSpPr>
        <p:spPr>
          <a:xfrm>
            <a:off x="3154425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93"/>
          <p:cNvSpPr txBox="1"/>
          <p:nvPr/>
        </p:nvSpPr>
        <p:spPr>
          <a:xfrm>
            <a:off x="5131250" y="2118850"/>
            <a:ext cx="373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3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6" name="Google Shape;896;p93"/>
          <p:cNvSpPr txBox="1"/>
          <p:nvPr>
            <p:ph idx="1" type="body"/>
          </p:nvPr>
        </p:nvSpPr>
        <p:spPr>
          <a:xfrm>
            <a:off x="2410125" y="3657500"/>
            <a:ext cx="64593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order is discarded: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bad, it was actually quite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movie wasn’t good, it was actually quite bad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93"/>
          <p:cNvSpPr/>
          <p:nvPr/>
        </p:nvSpPr>
        <p:spPr>
          <a:xfrm>
            <a:off x="3343375" y="4051075"/>
            <a:ext cx="3870600" cy="48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3"/>
          <p:cNvSpPr txBox="1"/>
          <p:nvPr/>
        </p:nvSpPr>
        <p:spPr>
          <a:xfrm>
            <a:off x="141550" y="3659125"/>
            <a:ext cx="18774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different meanings,    same document vector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9" name="Google Shape;899;p93"/>
          <p:cNvCxnSpPr>
            <a:endCxn id="897" idx="1"/>
          </p:cNvCxnSpPr>
          <p:nvPr/>
        </p:nvCxnSpPr>
        <p:spPr>
          <a:xfrm>
            <a:off x="1363075" y="4205425"/>
            <a:ext cx="1980300" cy="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 txBox="1"/>
          <p:nvPr>
            <p:ph type="title"/>
          </p:nvPr>
        </p:nvSpPr>
        <p:spPr>
          <a:xfrm>
            <a:off x="2409025" y="42100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  <p:pic>
        <p:nvPicPr>
          <p:cNvPr id="905" name="Google Shape;90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4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7" name="Google Shape;907;p94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94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94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94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94"/>
          <p:cNvCxnSpPr>
            <a:stCxn id="906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94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3" name="Google Shape;91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4"/>
          <p:cNvSpPr txBox="1"/>
          <p:nvPr/>
        </p:nvSpPr>
        <p:spPr>
          <a:xfrm>
            <a:off x="184850" y="1441400"/>
            <a:ext cx="20631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need a more complex model that: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i="1"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aggregates</a:t>
            </a: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word vectors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takes          </a:t>
            </a:r>
            <a:r>
              <a:rPr i="1"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word order</a:t>
            </a: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into consideration</a:t>
            </a:r>
            <a:endParaRPr i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6" name="Google Shape;91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4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918" name="Google Shape;918;p94"/>
          <p:cNvCxnSpPr>
            <a:stCxn id="916" idx="3"/>
            <a:endCxn id="917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94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94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5"/>
          <p:cNvSpPr txBox="1"/>
          <p:nvPr>
            <p:ph type="title"/>
          </p:nvPr>
        </p:nvSpPr>
        <p:spPr>
          <a:xfrm>
            <a:off x="23812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Visualizing RNN hidden states</a:t>
            </a:r>
            <a:endParaRPr sz="2800"/>
          </a:p>
        </p:txBody>
      </p:sp>
      <p:sp>
        <p:nvSpPr>
          <p:cNvPr id="926" name="Google Shape;926;p95"/>
          <p:cNvSpPr txBox="1"/>
          <p:nvPr>
            <p:ph idx="1" type="body"/>
          </p:nvPr>
        </p:nvSpPr>
        <p:spPr>
          <a:xfrm>
            <a:off x="0" y="1060200"/>
            <a:ext cx="25971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 </a:t>
            </a:r>
            <a:r>
              <a:rPr i="1" lang="en" sz="1500"/>
              <a:t>aggregates</a:t>
            </a:r>
            <a:r>
              <a:rPr lang="en" sz="1500"/>
              <a:t> info from: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current timestep x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the past</a:t>
            </a:r>
            <a:r>
              <a:rPr lang="en" sz="1500"/>
              <a:t> (stored in the previous hidden state h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27" name="Google Shape;927;p95"/>
          <p:cNvSpPr txBox="1"/>
          <p:nvPr/>
        </p:nvSpPr>
        <p:spPr>
          <a:xfrm>
            <a:off x="2426100" y="4215125"/>
            <a:ext cx="6717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RNN gif from https://towardsdatascience.com/illustrated-guide-to-recurrent-neural-networks-79e5eb8049c9</a:t>
            </a:r>
            <a:endParaRPr sz="1000"/>
          </a:p>
        </p:txBody>
      </p:sp>
      <p:pic>
        <p:nvPicPr>
          <p:cNvPr id="928" name="Google Shape;9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211350"/>
            <a:ext cx="5512875" cy="297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descr="h_t = z_t \odot h_{t-1} + (1-z_t) \odot \tilde h_t" id="929" name="Google Shape;929;p9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" y="3452700"/>
            <a:ext cx="2757276" cy="3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5"/>
          <p:cNvSpPr/>
          <p:nvPr/>
        </p:nvSpPr>
        <p:spPr>
          <a:xfrm>
            <a:off x="509249" y="3495575"/>
            <a:ext cx="2544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5"/>
          <p:cNvSpPr txBox="1"/>
          <p:nvPr/>
        </p:nvSpPr>
        <p:spPr>
          <a:xfrm>
            <a:off x="160050" y="3943100"/>
            <a:ext cx="22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is the value of z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/>
              <a:t>based on the diagram?</a:t>
            </a:r>
            <a:endParaRPr baseline="-25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6"/>
          <p:cNvSpPr txBox="1"/>
          <p:nvPr>
            <p:ph type="title"/>
          </p:nvPr>
        </p:nvSpPr>
        <p:spPr>
          <a:xfrm>
            <a:off x="23880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937" name="Google Shape;937;p96"/>
          <p:cNvSpPr txBox="1"/>
          <p:nvPr>
            <p:ph idx="1" type="body"/>
          </p:nvPr>
        </p:nvSpPr>
        <p:spPr>
          <a:xfrm>
            <a:off x="0" y="1060200"/>
            <a:ext cx="25971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hidden state h</a:t>
            </a:r>
            <a:r>
              <a:rPr baseline="-25000" lang="en" sz="1500"/>
              <a:t>t </a:t>
            </a:r>
            <a:r>
              <a:rPr i="1" lang="en" sz="1500"/>
              <a:t>aggregates</a:t>
            </a:r>
            <a:r>
              <a:rPr lang="en" sz="1500"/>
              <a:t> info from: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current timestep x</a:t>
            </a:r>
            <a:r>
              <a:rPr baseline="-25000" lang="en" sz="1500"/>
              <a:t>t</a:t>
            </a:r>
            <a:endParaRPr baseline="-25000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i="1" lang="en" sz="1500"/>
              <a:t>the past</a:t>
            </a:r>
            <a:r>
              <a:rPr lang="en" sz="1500"/>
              <a:t> (stored in the previous hidden state h</a:t>
            </a:r>
            <a:r>
              <a:rPr baseline="-25000" lang="en" sz="1500"/>
              <a:t>t-1</a:t>
            </a:r>
            <a:r>
              <a:rPr lang="en" sz="1500"/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8" name="Google Shape;938;p96"/>
          <p:cNvSpPr txBox="1"/>
          <p:nvPr/>
        </p:nvSpPr>
        <p:spPr>
          <a:xfrm>
            <a:off x="2426100" y="4215125"/>
            <a:ext cx="6717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Unrolled RNN gif from https://towardsdatascience.com/illustrated-guide-to-recurrent-neural-networks-79e5eb8049c9</a:t>
            </a:r>
            <a:endParaRPr sz="1000"/>
          </a:p>
        </p:txBody>
      </p:sp>
      <p:pic>
        <p:nvPicPr>
          <p:cNvPr id="939" name="Google Shape;9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211350"/>
            <a:ext cx="5512875" cy="297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descr="h_t = z_t \odot h_{t-1} + (1-z_t) \odot \tilde h_t" id="940" name="Google Shape;940;p9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" y="3452700"/>
            <a:ext cx="2757276" cy="3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6"/>
          <p:cNvSpPr/>
          <p:nvPr/>
        </p:nvSpPr>
        <p:spPr>
          <a:xfrm>
            <a:off x="509249" y="3495575"/>
            <a:ext cx="254400" cy="32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6"/>
          <p:cNvSpPr txBox="1"/>
          <p:nvPr/>
        </p:nvSpPr>
        <p:spPr>
          <a:xfrm>
            <a:off x="160050" y="3943100"/>
            <a:ext cx="226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is the value of z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/>
              <a:t>based on the diagram?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t</a:t>
            </a:r>
            <a:r>
              <a:rPr lang="en"/>
              <a:t> = [</a:t>
            </a:r>
            <a:r>
              <a:rPr i="1" lang="en"/>
              <a:t>0.5 0.5 … 0.5</a:t>
            </a:r>
            <a:r>
              <a:rPr lang="en"/>
              <a:t>]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7"/>
          <p:cNvSpPr txBox="1"/>
          <p:nvPr>
            <p:ph type="title"/>
          </p:nvPr>
        </p:nvSpPr>
        <p:spPr>
          <a:xfrm>
            <a:off x="240025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Visualizing hidden states</a:t>
            </a:r>
            <a:endParaRPr/>
          </a:p>
        </p:txBody>
      </p:sp>
      <p:sp>
        <p:nvSpPr>
          <p:cNvPr id="948" name="Google Shape;948;p97"/>
          <p:cNvSpPr txBox="1"/>
          <p:nvPr>
            <p:ph idx="1" type="body"/>
          </p:nvPr>
        </p:nvSpPr>
        <p:spPr>
          <a:xfrm>
            <a:off x="0" y="1060200"/>
            <a:ext cx="23499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Final</a:t>
            </a:r>
            <a:r>
              <a:rPr lang="en" sz="1500"/>
              <a:t> hidden state h</a:t>
            </a:r>
            <a:r>
              <a:rPr baseline="-25000" lang="en" sz="1500"/>
              <a:t>5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aggregates information from the </a:t>
            </a:r>
            <a:r>
              <a:rPr i="1" lang="en" sz="1500"/>
              <a:t>whole sequence</a:t>
            </a:r>
            <a:endParaRPr i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takes order into consideration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49" name="Google Shape;9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575" y="1023825"/>
            <a:ext cx="561670" cy="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39580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7"/>
          <p:cNvSpPr txBox="1"/>
          <p:nvPr/>
        </p:nvSpPr>
        <p:spPr>
          <a:xfrm>
            <a:off x="5603900" y="415072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Last hidden state as sentence embedding</a:t>
            </a:r>
            <a:endParaRPr sz="2400"/>
          </a:p>
        </p:txBody>
      </p:sp>
      <p:pic>
        <p:nvPicPr>
          <p:cNvPr id="957" name="Google Shape;9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675" y="1106400"/>
            <a:ext cx="6247175" cy="36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8"/>
          <p:cNvSpPr/>
          <p:nvPr/>
        </p:nvSpPr>
        <p:spPr>
          <a:xfrm>
            <a:off x="6738075" y="1106400"/>
            <a:ext cx="1864500" cy="12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8"/>
          <p:cNvSpPr txBox="1"/>
          <p:nvPr/>
        </p:nvSpPr>
        <p:spPr>
          <a:xfrm>
            <a:off x="4365650" y="4744800"/>
            <a:ext cx="2790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source: Stanford CS224, lecture 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0" name="Google Shape;960;p98"/>
          <p:cNvSpPr txBox="1"/>
          <p:nvPr/>
        </p:nvSpPr>
        <p:spPr>
          <a:xfrm>
            <a:off x="231550" y="1144975"/>
            <a:ext cx="25320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Training: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compute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last hidden state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using RNN =&gt; h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endParaRPr baseline="-25000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apply fully-connected layer to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(+softmax) to get class probabilities: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 =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softmax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(Wh</a:t>
            </a:r>
            <a:r>
              <a:rPr baseline="-25000" lang="en" sz="1500"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+b)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cross-entropy loss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1" name="Google Shape;961;p98"/>
          <p:cNvSpPr txBox="1"/>
          <p:nvPr/>
        </p:nvSpPr>
        <p:spPr>
          <a:xfrm>
            <a:off x="6829013" y="165252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positive sentiment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negative sentiment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2" name="Google Shape;962;p98"/>
          <p:cNvSpPr/>
          <p:nvPr/>
        </p:nvSpPr>
        <p:spPr>
          <a:xfrm>
            <a:off x="6006338" y="188697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963" name="Google Shape;963;p98"/>
          <p:cNvCxnSpPr>
            <a:endCxn id="962" idx="1"/>
          </p:cNvCxnSpPr>
          <p:nvPr/>
        </p:nvCxnSpPr>
        <p:spPr>
          <a:xfrm>
            <a:off x="5718638" y="205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4" name="Google Shape;964;p98"/>
          <p:cNvCxnSpPr/>
          <p:nvPr/>
        </p:nvCxnSpPr>
        <p:spPr>
          <a:xfrm>
            <a:off x="6541250" y="205377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98"/>
          <p:cNvSpPr/>
          <p:nvPr/>
        </p:nvSpPr>
        <p:spPr>
          <a:xfrm>
            <a:off x="5136225" y="1084000"/>
            <a:ext cx="814800" cy="5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8"/>
          <p:cNvSpPr txBox="1"/>
          <p:nvPr/>
        </p:nvSpPr>
        <p:spPr>
          <a:xfrm>
            <a:off x="322362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1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7702375" y="272910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7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p98"/>
          <p:cNvSpPr txBox="1"/>
          <p:nvPr/>
        </p:nvSpPr>
        <p:spPr>
          <a:xfrm>
            <a:off x="744830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6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98"/>
          <p:cNvSpPr txBox="1"/>
          <p:nvPr/>
        </p:nvSpPr>
        <p:spPr>
          <a:xfrm>
            <a:off x="660992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5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98"/>
          <p:cNvSpPr txBox="1"/>
          <p:nvPr/>
        </p:nvSpPr>
        <p:spPr>
          <a:xfrm>
            <a:off x="577155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4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98"/>
          <p:cNvSpPr txBox="1"/>
          <p:nvPr/>
        </p:nvSpPr>
        <p:spPr>
          <a:xfrm>
            <a:off x="4916775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3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2" name="Google Shape;972;p98"/>
          <p:cNvSpPr txBox="1"/>
          <p:nvPr/>
        </p:nvSpPr>
        <p:spPr>
          <a:xfrm>
            <a:off x="4070200" y="3246450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hidden state problem</a:t>
            </a:r>
            <a:endParaRPr/>
          </a:p>
        </p:txBody>
      </p:sp>
      <p:sp>
        <p:nvSpPr>
          <p:cNvPr id="978" name="Google Shape;978;p99"/>
          <p:cNvSpPr txBox="1"/>
          <p:nvPr>
            <p:ph idx="1" type="body"/>
          </p:nvPr>
        </p:nvSpPr>
        <p:spPr>
          <a:xfrm>
            <a:off x="0" y="1262900"/>
            <a:ext cx="24735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last hidden state h</a:t>
            </a:r>
            <a:r>
              <a:rPr baseline="-25000" lang="en" sz="1500"/>
              <a:t>5</a:t>
            </a:r>
            <a:r>
              <a:rPr lang="en" sz="1500"/>
              <a:t>     is biased towards information from the </a:t>
            </a:r>
            <a:r>
              <a:rPr i="1" lang="en" sz="1500"/>
              <a:t>end of the sequence</a:t>
            </a:r>
            <a:endParaRPr i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information from the  </a:t>
            </a:r>
            <a:r>
              <a:rPr i="1" lang="en" sz="1500"/>
              <a:t>beginning of the sequence</a:t>
            </a:r>
            <a:r>
              <a:rPr lang="en" sz="1500"/>
              <a:t> more likely to ‘wash away’ (even with good gradients)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79" name="Google Shape;9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550" y="1211350"/>
            <a:ext cx="5544989" cy="2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99"/>
          <p:cNvSpPr txBox="1"/>
          <p:nvPr/>
        </p:nvSpPr>
        <p:spPr>
          <a:xfrm>
            <a:off x="5270050" y="3966275"/>
            <a:ext cx="582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" sz="1000"/>
              <a:t> </a:t>
            </a:r>
            <a:endParaRPr sz="1000"/>
          </a:p>
        </p:txBody>
      </p:sp>
      <p:pic>
        <p:nvPicPr>
          <p:cNvPr id="981" name="Google Shape;98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175" y="1262900"/>
            <a:ext cx="469750" cy="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Bidirectional LSTMs </a:t>
            </a:r>
            <a:endParaRPr sz="2600"/>
          </a:p>
        </p:txBody>
      </p:sp>
      <p:sp>
        <p:nvSpPr>
          <p:cNvPr id="987" name="Google Shape;987;p100"/>
          <p:cNvSpPr txBox="1"/>
          <p:nvPr>
            <p:ph idx="1" type="body"/>
          </p:nvPr>
        </p:nvSpPr>
        <p:spPr>
          <a:xfrm>
            <a:off x="0" y="1211350"/>
            <a:ext cx="24003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train separate </a:t>
            </a:r>
            <a:r>
              <a:rPr i="1" lang="en" sz="1500"/>
              <a:t>left-&gt;right</a:t>
            </a:r>
            <a:r>
              <a:rPr lang="en" sz="1500"/>
              <a:t> and </a:t>
            </a:r>
            <a:r>
              <a:rPr i="1" lang="en" sz="1500"/>
              <a:t>right-&gt;left</a:t>
            </a:r>
            <a:r>
              <a:rPr lang="en" sz="1500"/>
              <a:t> LSTMs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process </a:t>
            </a:r>
            <a:r>
              <a:rPr b="1" lang="en" sz="1500"/>
              <a:t>both</a:t>
            </a:r>
            <a:r>
              <a:rPr lang="en" sz="1500"/>
              <a:t> </a:t>
            </a:r>
            <a:r>
              <a:rPr i="1" lang="en" sz="1500"/>
              <a:t>final hidden states</a:t>
            </a:r>
            <a:r>
              <a:rPr lang="en" sz="1500"/>
              <a:t> (concatenate/add) to make prediction 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information from the </a:t>
            </a:r>
            <a:r>
              <a:rPr i="1" lang="en" sz="1500"/>
              <a:t>beginning of the sequence</a:t>
            </a:r>
            <a:r>
              <a:rPr lang="en" sz="1500"/>
              <a:t> more </a:t>
            </a:r>
            <a:r>
              <a:rPr lang="en" sz="1500"/>
              <a:t>easily integrated</a:t>
            </a:r>
            <a:endParaRPr sz="1500"/>
          </a:p>
        </p:txBody>
      </p:sp>
      <p:pic>
        <p:nvPicPr>
          <p:cNvPr id="988" name="Google Shape;98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100" y="1467300"/>
            <a:ext cx="6752851" cy="337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0"/>
          <p:cNvSpPr txBox="1"/>
          <p:nvPr/>
        </p:nvSpPr>
        <p:spPr>
          <a:xfrm>
            <a:off x="2883850" y="4838700"/>
            <a:ext cx="5838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Speech and Language Processing 3rd edition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Manning and Jurafsky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100"/>
          <p:cNvSpPr txBox="1"/>
          <p:nvPr/>
        </p:nvSpPr>
        <p:spPr>
          <a:xfrm>
            <a:off x="7243727" y="1211350"/>
            <a:ext cx="635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100"/>
          <p:cNvSpPr/>
          <p:nvPr/>
        </p:nvSpPr>
        <p:spPr>
          <a:xfrm>
            <a:off x="6421038" y="1445800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992" name="Google Shape;992;p100"/>
          <p:cNvCxnSpPr>
            <a:endCxn id="991" idx="1"/>
          </p:cNvCxnSpPr>
          <p:nvPr/>
        </p:nvCxnSpPr>
        <p:spPr>
          <a:xfrm>
            <a:off x="6133338" y="1611550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" name="Google Shape;993;p100"/>
          <p:cNvCxnSpPr/>
          <p:nvPr/>
        </p:nvCxnSpPr>
        <p:spPr>
          <a:xfrm>
            <a:off x="6955950" y="1612600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4" name="Google Shape;99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100" y="12748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100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 txBox="1"/>
          <p:nvPr/>
        </p:nvSpPr>
        <p:spPr>
          <a:xfrm>
            <a:off x="3975450" y="1289350"/>
            <a:ext cx="11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document embedding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1"/>
          <p:cNvSpPr txBox="1"/>
          <p:nvPr>
            <p:ph type="title"/>
          </p:nvPr>
        </p:nvSpPr>
        <p:spPr>
          <a:xfrm>
            <a:off x="2400250" y="575950"/>
            <a:ext cx="66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Bidirectional LSTMs with maxpooling</a:t>
            </a:r>
            <a:endParaRPr sz="2600"/>
          </a:p>
        </p:txBody>
      </p:sp>
      <p:sp>
        <p:nvSpPr>
          <p:cNvPr id="1002" name="Google Shape;1002;p101"/>
          <p:cNvSpPr txBox="1"/>
          <p:nvPr>
            <p:ph idx="1" type="body"/>
          </p:nvPr>
        </p:nvSpPr>
        <p:spPr>
          <a:xfrm>
            <a:off x="0" y="1211350"/>
            <a:ext cx="26637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train separate </a:t>
            </a:r>
            <a:r>
              <a:rPr i="1" lang="en" sz="1500"/>
              <a:t>left-&gt;right</a:t>
            </a:r>
            <a:r>
              <a:rPr lang="en" sz="1500"/>
              <a:t> and </a:t>
            </a:r>
            <a:r>
              <a:rPr i="1" lang="en" sz="1500"/>
              <a:t>right-&gt;left</a:t>
            </a:r>
            <a:r>
              <a:rPr lang="en" sz="1500"/>
              <a:t> LSTMs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concatenate hidden states from both directions 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apply </a:t>
            </a:r>
            <a:r>
              <a:rPr b="1" lang="en" sz="1500"/>
              <a:t>max-pooling over time</a:t>
            </a:r>
            <a:r>
              <a:rPr lang="en" sz="1500"/>
              <a:t> to select most salient neuron at each timestep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superior results over other sentence encoders         (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Conneau et al. 2018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  </a:t>
            </a:r>
            <a:endParaRPr sz="1500"/>
          </a:p>
        </p:txBody>
      </p:sp>
      <p:sp>
        <p:nvSpPr>
          <p:cNvPr id="1003" name="Google Shape;1003;p101"/>
          <p:cNvSpPr txBox="1"/>
          <p:nvPr/>
        </p:nvSpPr>
        <p:spPr>
          <a:xfrm>
            <a:off x="2345300" y="4412925"/>
            <a:ext cx="6798600" cy="3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101"/>
          <p:cNvSpPr txBox="1"/>
          <p:nvPr/>
        </p:nvSpPr>
        <p:spPr>
          <a:xfrm>
            <a:off x="7045427" y="1178238"/>
            <a:ext cx="635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0.73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0.27	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5" name="Google Shape;1005;p101"/>
          <p:cNvSpPr/>
          <p:nvPr/>
        </p:nvSpPr>
        <p:spPr>
          <a:xfrm>
            <a:off x="6222738" y="1412688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1006" name="Google Shape;1006;p101"/>
          <p:cNvCxnSpPr/>
          <p:nvPr/>
        </p:nvCxnSpPr>
        <p:spPr>
          <a:xfrm>
            <a:off x="6757650" y="1579487"/>
            <a:ext cx="2877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7" name="Google Shape;100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800" y="1241688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800" y="1602738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1"/>
          <p:cNvSpPr txBox="1"/>
          <p:nvPr/>
        </p:nvSpPr>
        <p:spPr>
          <a:xfrm>
            <a:off x="3423075" y="1076475"/>
            <a:ext cx="16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 embedding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0" name="Google Shape;1010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8876" y="1347425"/>
            <a:ext cx="2942177" cy="371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01"/>
          <p:cNvCxnSpPr>
            <a:endCxn id="1005" idx="1"/>
          </p:cNvCxnSpPr>
          <p:nvPr/>
        </p:nvCxnSpPr>
        <p:spPr>
          <a:xfrm>
            <a:off x="4785738" y="1569138"/>
            <a:ext cx="14370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NLP timeline</a:t>
            </a:r>
            <a:endParaRPr sz="2200"/>
          </a:p>
        </p:txBody>
      </p:sp>
      <p:sp>
        <p:nvSpPr>
          <p:cNvPr id="138" name="Google Shape;138;p21"/>
          <p:cNvSpPr txBox="1"/>
          <p:nvPr/>
        </p:nvSpPr>
        <p:spPr>
          <a:xfrm>
            <a:off x="2716649" y="4065850"/>
            <a:ext cx="3097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https://blog.dataiku.com/nlp-metamorphosis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75" y="1775125"/>
            <a:ext cx="2318925" cy="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7638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76075" y="1804225"/>
            <a:ext cx="3348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251675" y="1804225"/>
            <a:ext cx="4440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99729"/>
            <a:ext cx="9144003" cy="234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02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18" name="Google Shape;1018;p102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9" name="Google Shape;1019;p102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0" name="Google Shape;1020;p102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102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102"/>
          <p:cNvCxnSpPr>
            <a:stCxn id="1017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3" name="Google Shape;1023;p102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4" name="Google Shape;10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2"/>
          <p:cNvSpPr txBox="1"/>
          <p:nvPr/>
        </p:nvSpPr>
        <p:spPr>
          <a:xfrm>
            <a:off x="184850" y="1441400"/>
            <a:ext cx="20631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can we think of another type of network to process input sequence?</a:t>
            </a:r>
            <a:endParaRPr i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7" name="Google Shape;1027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2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1029" name="Google Shape;1029;p102"/>
          <p:cNvCxnSpPr>
            <a:stCxn id="1027" idx="3"/>
            <a:endCxn id="1028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102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102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p102"/>
          <p:cNvSpPr txBox="1"/>
          <p:nvPr>
            <p:ph type="title"/>
          </p:nvPr>
        </p:nvSpPr>
        <p:spPr>
          <a:xfrm>
            <a:off x="2409025" y="42100"/>
            <a:ext cx="674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for text classification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sequence encoder </a:t>
            </a:r>
            <a:endParaRPr/>
          </a:p>
        </p:txBody>
      </p:sp>
      <p:sp>
        <p:nvSpPr>
          <p:cNvPr id="1038" name="Google Shape;1038;p103"/>
          <p:cNvSpPr/>
          <p:nvPr/>
        </p:nvSpPr>
        <p:spPr>
          <a:xfrm>
            <a:off x="5561450" y="4408475"/>
            <a:ext cx="285600" cy="5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3"/>
          <p:cNvSpPr/>
          <p:nvPr/>
        </p:nvSpPr>
        <p:spPr>
          <a:xfrm>
            <a:off x="3671100" y="4793150"/>
            <a:ext cx="1428900" cy="1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3"/>
          <p:cNvSpPr txBox="1"/>
          <p:nvPr>
            <p:ph idx="1" type="body"/>
          </p:nvPr>
        </p:nvSpPr>
        <p:spPr>
          <a:xfrm>
            <a:off x="99150" y="1211350"/>
            <a:ext cx="19806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key operations:</a:t>
            </a:r>
            <a:endParaRPr b="1"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1D convolution filters (different kernel sizes to capture n-grams of varying length)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max pooling over time</a:t>
            </a:r>
            <a:endParaRPr sz="1400"/>
          </a:p>
        </p:txBody>
      </p:sp>
      <p:sp>
        <p:nvSpPr>
          <p:cNvPr id="1041" name="Google Shape;1041;p103"/>
          <p:cNvSpPr/>
          <p:nvPr/>
        </p:nvSpPr>
        <p:spPr>
          <a:xfrm>
            <a:off x="6363750" y="1211350"/>
            <a:ext cx="1373700" cy="5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3"/>
          <p:cNvSpPr txBox="1"/>
          <p:nvPr/>
        </p:nvSpPr>
        <p:spPr>
          <a:xfrm>
            <a:off x="1374288" y="4750425"/>
            <a:ext cx="7924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adapted from A Sensitivity Analysis of (and Practitioners’ Guide to) Convolutional Neural Networks for Sentence Classification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3" name="Google Shape;10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25" y="1254075"/>
            <a:ext cx="6607095" cy="34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4"/>
          <p:cNvSpPr txBox="1"/>
          <p:nvPr>
            <p:ph type="title"/>
          </p:nvPr>
        </p:nvSpPr>
        <p:spPr>
          <a:xfrm>
            <a:off x="23979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vs CNN as text encoders</a:t>
            </a:r>
            <a:endParaRPr/>
          </a:p>
        </p:txBody>
      </p:sp>
      <p:graphicFrame>
        <p:nvGraphicFramePr>
          <p:cNvPr id="1049" name="Google Shape;1049;p104"/>
          <p:cNvGraphicFramePr/>
          <p:nvPr/>
        </p:nvGraphicFramePr>
        <p:xfrm>
          <a:off x="318700" y="94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{3BBBD6B1-0362-41A0-BC08-F9C19AE52660}</a:tableStyleId>
              </a:tblPr>
              <a:tblGrid>
                <a:gridCol w="4200400"/>
                <a:gridCol w="4200400"/>
              </a:tblGrid>
              <a:tr h="162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Pros</a:t>
                      </a:r>
                      <a:r>
                        <a:rPr lang="en" sz="1800">
                          <a:solidFill>
                            <a:srgbClr val="134F5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can extract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long-range 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dependencies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FFFF00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He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said that no matter what happens,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they will get full support from </a:t>
                      </a:r>
                      <a:r>
                        <a:rPr lang="en" sz="1800" u="sng">
                          <a:solidFill>
                            <a:schemeClr val="dk2"/>
                          </a:solidFill>
                          <a:highlight>
                            <a:srgbClr val="FFFF00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him</a:t>
                      </a:r>
                      <a:endParaRPr sz="1800">
                        <a:highlight>
                          <a:srgbClr val="FFFF00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Pros: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good at extracting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local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and </a:t>
                      </a:r>
                      <a:r>
                        <a:rPr b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position invariant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features (certain </a:t>
                      </a:r>
                      <a:r>
                        <a:rPr i="1"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phrases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C9DAF8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I really liked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this movie, it was </a:t>
                      </a:r>
                      <a:r>
                        <a:rPr lang="en" sz="1800">
                          <a:highlight>
                            <a:srgbClr val="B4A7D6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very good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, despite all the flaws in writing.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62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Cons: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8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biased towards more recent elements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Cons:</a:t>
                      </a: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max-pooling over time discards order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Lato"/>
                        <a:buChar char="-"/>
                      </a:pPr>
                      <a:r>
                        <a:rPr lang="en" sz="1800">
                          <a:latin typeface="Lato"/>
                          <a:ea typeface="Lato"/>
                          <a:cs typeface="Lato"/>
                          <a:sym typeface="Lato"/>
                        </a:rPr>
                        <a:t>finicky to train</a:t>
                      </a:r>
                      <a:endParaRPr sz="18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50" name="Google Shape;1050;p104"/>
          <p:cNvCxnSpPr/>
          <p:nvPr/>
        </p:nvCxnSpPr>
        <p:spPr>
          <a:xfrm rot="10800000">
            <a:off x="703450" y="2108700"/>
            <a:ext cx="26763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104"/>
          <p:cNvSpPr/>
          <p:nvPr/>
        </p:nvSpPr>
        <p:spPr>
          <a:xfrm>
            <a:off x="4572000" y="4508650"/>
            <a:ext cx="4147500" cy="1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5"/>
          <p:cNvSpPr txBox="1"/>
          <p:nvPr>
            <p:ph type="title"/>
          </p:nvPr>
        </p:nvSpPr>
        <p:spPr>
          <a:xfrm>
            <a:off x="2400250" y="575950"/>
            <a:ext cx="6504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as </a:t>
            </a:r>
            <a:r>
              <a:rPr lang="en"/>
              <a:t>sequence encoder </a:t>
            </a:r>
            <a:endParaRPr/>
          </a:p>
        </p:txBody>
      </p:sp>
      <p:sp>
        <p:nvSpPr>
          <p:cNvPr id="1057" name="Google Shape;1057;p105"/>
          <p:cNvSpPr/>
          <p:nvPr/>
        </p:nvSpPr>
        <p:spPr>
          <a:xfrm>
            <a:off x="5561450" y="4408475"/>
            <a:ext cx="285600" cy="56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5"/>
          <p:cNvSpPr/>
          <p:nvPr/>
        </p:nvSpPr>
        <p:spPr>
          <a:xfrm>
            <a:off x="3671100" y="4793150"/>
            <a:ext cx="1428900" cy="1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5"/>
          <p:cNvSpPr txBox="1"/>
          <p:nvPr>
            <p:ph idx="1" type="body"/>
          </p:nvPr>
        </p:nvSpPr>
        <p:spPr>
          <a:xfrm>
            <a:off x="0" y="1211350"/>
            <a:ext cx="26493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key operations:</a:t>
            </a:r>
            <a:endParaRPr b="1"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output vector </a:t>
            </a:r>
            <a:r>
              <a:rPr b="1" lang="en" sz="1400"/>
              <a:t>o</a:t>
            </a:r>
            <a:r>
              <a:rPr b="1" baseline="-25000" lang="en" sz="1400"/>
              <a:t>t</a:t>
            </a:r>
            <a:r>
              <a:rPr lang="en" sz="1400"/>
              <a:t>     has information from all input words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sentence vector = </a:t>
            </a:r>
            <a:r>
              <a:rPr b="1" lang="en" sz="1400"/>
              <a:t>avg</a:t>
            </a:r>
            <a:r>
              <a:rPr lang="en" sz="1400"/>
              <a:t>(output vectors) or </a:t>
            </a:r>
            <a:r>
              <a:rPr b="1" lang="en" sz="1400"/>
              <a:t>maxpool</a:t>
            </a:r>
            <a:r>
              <a:rPr lang="en" sz="1400"/>
              <a:t>(output vectors)</a:t>
            </a:r>
            <a:endParaRPr sz="1400"/>
          </a:p>
        </p:txBody>
      </p:sp>
      <p:sp>
        <p:nvSpPr>
          <p:cNvPr id="1060" name="Google Shape;1060;p105"/>
          <p:cNvSpPr/>
          <p:nvPr/>
        </p:nvSpPr>
        <p:spPr>
          <a:xfrm>
            <a:off x="6363750" y="1211350"/>
            <a:ext cx="1373700" cy="5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5"/>
          <p:cNvSpPr txBox="1"/>
          <p:nvPr/>
        </p:nvSpPr>
        <p:spPr>
          <a:xfrm>
            <a:off x="4055417" y="4218900"/>
            <a:ext cx="3106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https://peterbloem.nl/blog/transformers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2" name="Google Shape;10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900" y="1486946"/>
            <a:ext cx="6321603" cy="281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6"/>
          <p:cNvSpPr txBox="1"/>
          <p:nvPr>
            <p:ph type="title"/>
          </p:nvPr>
        </p:nvSpPr>
        <p:spPr>
          <a:xfrm>
            <a:off x="243350" y="575950"/>
            <a:ext cx="8478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r>
              <a:rPr lang="en" sz="2000"/>
              <a:t>Checkpoint 2 - text classification starting from word embeddings</a:t>
            </a:r>
            <a:endParaRPr sz="2000"/>
          </a:p>
        </p:txBody>
      </p:sp>
      <p:sp>
        <p:nvSpPr>
          <p:cNvPr id="1068" name="Google Shape;1068;p106"/>
          <p:cNvSpPr txBox="1"/>
          <p:nvPr>
            <p:ph idx="1" type="body"/>
          </p:nvPr>
        </p:nvSpPr>
        <p:spPr>
          <a:xfrm>
            <a:off x="2410100" y="1157525"/>
            <a:ext cx="66126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baseline = MLP over bag of word 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however, averaging/summing word vectors discards temporal order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RNNs to aggregate word embeddings sequentially</a:t>
            </a:r>
            <a:endParaRPr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 </a:t>
            </a:r>
            <a:r>
              <a:rPr i="1" lang="en" sz="1400"/>
              <a:t>last</a:t>
            </a:r>
            <a:r>
              <a:rPr i="1" lang="en" sz="1400"/>
              <a:t> hidden state</a:t>
            </a:r>
            <a:r>
              <a:rPr lang="en" sz="1400"/>
              <a:t> to classify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 bidirectional LSTMs and use </a:t>
            </a:r>
            <a:r>
              <a:rPr i="1" lang="en" sz="1400"/>
              <a:t>last hidden states in each direction</a:t>
            </a:r>
            <a:r>
              <a:rPr lang="en" sz="1400"/>
              <a:t> to account for beginning and end of sentence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 bidirectional LSTM+maxpooling to reduce positional bias 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1D CNN with maxpooling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capture n-grams that are informative regardless of their position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Transformer to combine word embeddings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 drawbacks</a:t>
            </a:r>
            <a:endParaRPr/>
          </a:p>
        </p:txBody>
      </p:sp>
      <p:sp>
        <p:nvSpPr>
          <p:cNvPr id="1074" name="Google Shape;1074;p107"/>
          <p:cNvSpPr txBox="1"/>
          <p:nvPr>
            <p:ph idx="1" type="body"/>
          </p:nvPr>
        </p:nvSpPr>
        <p:spPr>
          <a:xfrm>
            <a:off x="2410100" y="1290975"/>
            <a:ext cx="63216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Sensitive to small differences: </a:t>
            </a:r>
            <a:r>
              <a:rPr b="1" i="1" lang="en"/>
              <a:t>apple</a:t>
            </a:r>
            <a:r>
              <a:rPr lang="en"/>
              <a:t> vs </a:t>
            </a:r>
            <a:r>
              <a:rPr b="1" i="1" lang="en"/>
              <a:t>apples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represent </a:t>
            </a:r>
            <a:r>
              <a:rPr i="1" lang="en"/>
              <a:t>out-of-vocabulary</a:t>
            </a:r>
            <a:r>
              <a:rPr lang="en"/>
              <a:t> words (</a:t>
            </a:r>
            <a:r>
              <a:rPr b="1" lang="en"/>
              <a:t>fantastik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can be enriched with subword information (character n-grams) (</a:t>
            </a:r>
            <a:r>
              <a:rPr lang="en"/>
              <a:t>Bojanowski et. al 2017)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</a:t>
            </a:r>
            <a:r>
              <a:rPr i="1" lang="en"/>
              <a:t>biases</a:t>
            </a:r>
            <a:r>
              <a:rPr lang="en"/>
              <a:t> found in text: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sim(</a:t>
            </a:r>
            <a:r>
              <a:rPr i="1" lang="en"/>
              <a:t>black</a:t>
            </a:r>
            <a:r>
              <a:rPr lang="en"/>
              <a:t>, </a:t>
            </a:r>
            <a:r>
              <a:rPr i="1" lang="en"/>
              <a:t>criminal</a:t>
            </a:r>
            <a:r>
              <a:rPr lang="en"/>
              <a:t>) &gt; sim(</a:t>
            </a:r>
            <a:r>
              <a:rPr i="1" lang="en"/>
              <a:t>white</a:t>
            </a:r>
            <a:r>
              <a:rPr lang="en"/>
              <a:t>, </a:t>
            </a:r>
            <a:r>
              <a:rPr i="1" lang="en"/>
              <a:t>criminal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</a:t>
            </a:r>
            <a:r>
              <a:rPr lang="en"/>
              <a:t>(</a:t>
            </a:r>
            <a:r>
              <a:rPr i="1" lang="en"/>
              <a:t>man</a:t>
            </a:r>
            <a:r>
              <a:rPr lang="en"/>
              <a:t>, </a:t>
            </a:r>
            <a:r>
              <a:rPr i="1" lang="en"/>
              <a:t>doctor</a:t>
            </a:r>
            <a:r>
              <a:rPr lang="en"/>
              <a:t>) and sim(</a:t>
            </a:r>
            <a:r>
              <a:rPr i="1" lang="en"/>
              <a:t>woman</a:t>
            </a:r>
            <a:r>
              <a:rPr lang="en"/>
              <a:t>, </a:t>
            </a:r>
            <a:r>
              <a:rPr i="1" lang="en"/>
              <a:t>nurse</a:t>
            </a:r>
            <a:r>
              <a:rPr lang="en"/>
              <a:t>) high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handle </a:t>
            </a:r>
            <a:r>
              <a:rPr i="1" lang="en"/>
              <a:t>polysemy</a:t>
            </a:r>
            <a:r>
              <a:rPr lang="en"/>
              <a:t> (</a:t>
            </a:r>
            <a:r>
              <a:rPr b="1" i="1" lang="en"/>
              <a:t>go</a:t>
            </a:r>
            <a:r>
              <a:rPr i="1" lang="en"/>
              <a:t> home</a:t>
            </a:r>
            <a:r>
              <a:rPr lang="en"/>
              <a:t> vs </a:t>
            </a:r>
            <a:r>
              <a:rPr i="1" lang="en"/>
              <a:t>let’s play </a:t>
            </a:r>
            <a:r>
              <a:rPr b="1" i="1" lang="en"/>
              <a:t>go</a:t>
            </a:r>
            <a:r>
              <a:rPr lang="en"/>
              <a:t>):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why they are also called                                                                                 </a:t>
            </a:r>
            <a:r>
              <a:rPr b="1" lang="en">
                <a:solidFill>
                  <a:srgbClr val="FF0000"/>
                </a:solidFill>
              </a:rPr>
              <a:t>static</a:t>
            </a:r>
            <a:r>
              <a:rPr b="1" lang="en"/>
              <a:t> embeddings</a:t>
            </a:r>
            <a:r>
              <a:rPr lang="en"/>
              <a:t> or </a:t>
            </a:r>
            <a:r>
              <a:rPr b="1" lang="en">
                <a:solidFill>
                  <a:srgbClr val="FF0000"/>
                </a:solidFill>
              </a:rPr>
              <a:t>context-free</a:t>
            </a:r>
            <a:r>
              <a:rPr b="1" lang="en"/>
              <a:t> embeddings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8"/>
          <p:cNvSpPr txBox="1"/>
          <p:nvPr>
            <p:ph type="title"/>
          </p:nvPr>
        </p:nvSpPr>
        <p:spPr>
          <a:xfrm>
            <a:off x="382700" y="637475"/>
            <a:ext cx="84651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Part 3: Better word embeddings</a:t>
            </a:r>
            <a:endParaRPr sz="4000"/>
          </a:p>
        </p:txBody>
      </p:sp>
      <p:pic>
        <p:nvPicPr>
          <p:cNvPr id="1080" name="Google Shape;10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325" y="2060675"/>
            <a:ext cx="5879624" cy="23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50" y="3127500"/>
            <a:ext cx="52959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09"/>
          <p:cNvSpPr/>
          <p:nvPr/>
        </p:nvSpPr>
        <p:spPr>
          <a:xfrm>
            <a:off x="2333400" y="2392550"/>
            <a:ext cx="5762100" cy="54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neural network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7" name="Google Shape;1087;p109"/>
          <p:cNvCxnSpPr/>
          <p:nvPr/>
        </p:nvCxnSpPr>
        <p:spPr>
          <a:xfrm rot="10800000">
            <a:off x="4100175" y="29465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109"/>
          <p:cNvCxnSpPr/>
          <p:nvPr/>
        </p:nvCxnSpPr>
        <p:spPr>
          <a:xfrm rot="10800000">
            <a:off x="7396800" y="2928075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109"/>
          <p:cNvCxnSpPr/>
          <p:nvPr/>
        </p:nvCxnSpPr>
        <p:spPr>
          <a:xfrm rot="10800000">
            <a:off x="2747400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109"/>
          <p:cNvCxnSpPr/>
          <p:nvPr/>
        </p:nvCxnSpPr>
        <p:spPr>
          <a:xfrm rot="10800000">
            <a:off x="5780875" y="2951150"/>
            <a:ext cx="0" cy="17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109"/>
          <p:cNvCxnSpPr>
            <a:stCxn id="1086" idx="0"/>
          </p:cNvCxnSpPr>
          <p:nvPr/>
        </p:nvCxnSpPr>
        <p:spPr>
          <a:xfrm rot="10800000">
            <a:off x="5208150" y="2133950"/>
            <a:ext cx="6300" cy="25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109"/>
          <p:cNvSpPr txBox="1"/>
          <p:nvPr/>
        </p:nvSpPr>
        <p:spPr>
          <a:xfrm>
            <a:off x="6555425" y="1201475"/>
            <a:ext cx="2880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0.83    positive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0.17	   negative review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3" name="Google Shape;109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225" y="1245700"/>
            <a:ext cx="328225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225" y="1635850"/>
            <a:ext cx="328225" cy="30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013" y="1069687"/>
            <a:ext cx="534975" cy="1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9"/>
          <p:cNvSpPr/>
          <p:nvPr/>
        </p:nvSpPr>
        <p:spPr>
          <a:xfrm>
            <a:off x="5732750" y="1435925"/>
            <a:ext cx="5349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FC</a:t>
            </a:r>
            <a:endParaRPr/>
          </a:p>
        </p:txBody>
      </p:sp>
      <p:cxnSp>
        <p:nvCxnSpPr>
          <p:cNvPr id="1097" name="Google Shape;1097;p109"/>
          <p:cNvCxnSpPr>
            <a:stCxn id="1095" idx="3"/>
            <a:endCxn id="1096" idx="1"/>
          </p:cNvCxnSpPr>
          <p:nvPr/>
        </p:nvCxnSpPr>
        <p:spPr>
          <a:xfrm>
            <a:off x="5444987" y="16018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109"/>
          <p:cNvCxnSpPr/>
          <p:nvPr/>
        </p:nvCxnSpPr>
        <p:spPr>
          <a:xfrm>
            <a:off x="6267662" y="1602725"/>
            <a:ext cx="2877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109"/>
          <p:cNvSpPr txBox="1"/>
          <p:nvPr/>
        </p:nvSpPr>
        <p:spPr>
          <a:xfrm>
            <a:off x="3985599" y="1366763"/>
            <a:ext cx="9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document vector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9"/>
          <p:cNvSpPr txBox="1"/>
          <p:nvPr>
            <p:ph type="title"/>
          </p:nvPr>
        </p:nvSpPr>
        <p:spPr>
          <a:xfrm>
            <a:off x="0" y="10400"/>
            <a:ext cx="866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NN for classification from word embeddings</a:t>
            </a:r>
            <a:endParaRPr sz="2800"/>
          </a:p>
        </p:txBody>
      </p:sp>
      <p:sp>
        <p:nvSpPr>
          <p:cNvPr id="1101" name="Google Shape;1101;p109"/>
          <p:cNvSpPr txBox="1"/>
          <p:nvPr>
            <p:ph idx="1" type="body"/>
          </p:nvPr>
        </p:nvSpPr>
        <p:spPr>
          <a:xfrm>
            <a:off x="0" y="1069675"/>
            <a:ext cx="2468100" cy="3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‘play’</a:t>
            </a:r>
            <a:r>
              <a:rPr lang="en" sz="1400"/>
              <a:t> can be a </a:t>
            </a:r>
            <a:r>
              <a:rPr i="1" lang="en" sz="1400"/>
              <a:t>verb</a:t>
            </a:r>
            <a:r>
              <a:rPr lang="en" sz="1400"/>
              <a:t> or a </a:t>
            </a:r>
            <a:r>
              <a:rPr i="1" lang="en" sz="1400"/>
              <a:t>noun</a:t>
            </a:r>
            <a:r>
              <a:rPr lang="en" sz="1400"/>
              <a:t> depending on its context, however it is mapped to the same vector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model has to: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to </a:t>
            </a:r>
            <a:r>
              <a:rPr i="1" lang="en" sz="1400"/>
              <a:t>disambiguate</a:t>
            </a:r>
            <a:r>
              <a:rPr lang="en" sz="1400"/>
              <a:t> ‘play’/’like’ etc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aggregate</a:t>
            </a:r>
            <a:r>
              <a:rPr lang="en" sz="1400"/>
              <a:t> features into a </a:t>
            </a:r>
            <a:r>
              <a:rPr b="1" lang="en" sz="1400"/>
              <a:t>document vector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02" name="Google Shape;1102;p109"/>
          <p:cNvSpPr txBox="1"/>
          <p:nvPr/>
        </p:nvSpPr>
        <p:spPr>
          <a:xfrm>
            <a:off x="7070775" y="4234975"/>
            <a:ext cx="729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     play</a:t>
            </a:r>
            <a:endParaRPr sz="1200"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3" name="Google Shape;1103;p109"/>
          <p:cNvSpPr/>
          <p:nvPr/>
        </p:nvSpPr>
        <p:spPr>
          <a:xfrm>
            <a:off x="2415750" y="4544250"/>
            <a:ext cx="4655100" cy="17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09"/>
          <p:cNvSpPr/>
          <p:nvPr/>
        </p:nvSpPr>
        <p:spPr>
          <a:xfrm>
            <a:off x="7800075" y="4500050"/>
            <a:ext cx="1356900" cy="17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09"/>
          <p:cNvSpPr/>
          <p:nvPr/>
        </p:nvSpPr>
        <p:spPr>
          <a:xfrm>
            <a:off x="7166025" y="4322275"/>
            <a:ext cx="558000" cy="222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09"/>
          <p:cNvSpPr/>
          <p:nvPr/>
        </p:nvSpPr>
        <p:spPr>
          <a:xfrm>
            <a:off x="3785850" y="4278050"/>
            <a:ext cx="558000" cy="222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/>
          <p:nvPr>
            <p:ph type="title"/>
          </p:nvPr>
        </p:nvSpPr>
        <p:spPr>
          <a:xfrm>
            <a:off x="0" y="-237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Transfer</a:t>
            </a:r>
            <a:r>
              <a:rPr lang="en" sz="2400"/>
              <a:t> deep features in </a:t>
            </a:r>
            <a:r>
              <a:rPr lang="en" sz="2400"/>
              <a:t>CV vs NLP</a:t>
            </a:r>
            <a:endParaRPr sz="2400"/>
          </a:p>
        </p:txBody>
      </p:sp>
      <p:pic>
        <p:nvPicPr>
          <p:cNvPr id="1112" name="Google Shape;111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75" y="3167825"/>
            <a:ext cx="1346650" cy="7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350" y="2278050"/>
            <a:ext cx="1385275" cy="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975" y="1362102"/>
            <a:ext cx="1346650" cy="81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850" y="4191519"/>
            <a:ext cx="1295099" cy="8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0"/>
          <p:cNvSpPr txBox="1"/>
          <p:nvPr/>
        </p:nvSpPr>
        <p:spPr>
          <a:xfrm>
            <a:off x="360500" y="3111425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110"/>
          <p:cNvSpPr txBox="1"/>
          <p:nvPr/>
        </p:nvSpPr>
        <p:spPr>
          <a:xfrm>
            <a:off x="360500" y="2278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mid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110"/>
          <p:cNvSpPr txBox="1"/>
          <p:nvPr/>
        </p:nvSpPr>
        <p:spPr>
          <a:xfrm>
            <a:off x="360500" y="1445413"/>
            <a:ext cx="1295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high level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110"/>
          <p:cNvSpPr/>
          <p:nvPr/>
        </p:nvSpPr>
        <p:spPr>
          <a:xfrm>
            <a:off x="5756348" y="315636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10"/>
          <p:cNvSpPr txBox="1"/>
          <p:nvPr/>
        </p:nvSpPr>
        <p:spPr>
          <a:xfrm>
            <a:off x="5458225" y="4125275"/>
            <a:ext cx="2451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1" name="Google Shape;1121;p110"/>
          <p:cNvSpPr txBox="1"/>
          <p:nvPr/>
        </p:nvSpPr>
        <p:spPr>
          <a:xfrm>
            <a:off x="5144700" y="4523625"/>
            <a:ext cx="323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students opened their books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2" name="Google Shape;1122;p110"/>
          <p:cNvCxnSpPr>
            <a:stCxn id="1115" idx="0"/>
            <a:endCxn id="1112" idx="2"/>
          </p:cNvCxnSpPr>
          <p:nvPr/>
        </p:nvCxnSpPr>
        <p:spPr>
          <a:xfrm rot="10800000">
            <a:off x="3011399" y="3958719"/>
            <a:ext cx="0" cy="232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3" name="Google Shape;1123;p110"/>
          <p:cNvCxnSpPr>
            <a:stCxn id="1121" idx="0"/>
            <a:endCxn id="1119" idx="4"/>
          </p:cNvCxnSpPr>
          <p:nvPr/>
        </p:nvCxnSpPr>
        <p:spPr>
          <a:xfrm rot="10800000">
            <a:off x="6763650" y="3943425"/>
            <a:ext cx="0" cy="580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4" name="Google Shape;1124;p110"/>
          <p:cNvSpPr txBox="1"/>
          <p:nvPr/>
        </p:nvSpPr>
        <p:spPr>
          <a:xfrm>
            <a:off x="5955813" y="311841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5" name="Google Shape;1125;p110"/>
          <p:cNvSpPr txBox="1"/>
          <p:nvPr/>
        </p:nvSpPr>
        <p:spPr>
          <a:xfrm>
            <a:off x="6161413" y="29487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10"/>
          <p:cNvSpPr txBox="1"/>
          <p:nvPr/>
        </p:nvSpPr>
        <p:spPr>
          <a:xfrm>
            <a:off x="6890163" y="2768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7" name="Google Shape;1127;p110"/>
          <p:cNvSpPr txBox="1"/>
          <p:nvPr/>
        </p:nvSpPr>
        <p:spPr>
          <a:xfrm>
            <a:off x="6797488" y="3349450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8" name="Google Shape;1128;p110"/>
          <p:cNvCxnSpPr/>
          <p:nvPr/>
        </p:nvCxnSpPr>
        <p:spPr>
          <a:xfrm flipH="1" rot="10800000">
            <a:off x="166700" y="30260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10"/>
          <p:cNvCxnSpPr/>
          <p:nvPr/>
        </p:nvCxnSpPr>
        <p:spPr>
          <a:xfrm flipH="1" rot="10800000">
            <a:off x="166700" y="2135163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0"/>
          <p:cNvCxnSpPr/>
          <p:nvPr/>
        </p:nvCxnSpPr>
        <p:spPr>
          <a:xfrm flipH="1" rot="10800000">
            <a:off x="166700" y="1244325"/>
            <a:ext cx="88995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31" name="Google Shape;1131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950" y="637450"/>
            <a:ext cx="1170439" cy="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425" y="637463"/>
            <a:ext cx="1170439" cy="4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110"/>
          <p:cNvCxnSpPr>
            <a:stCxn id="1134" idx="0"/>
            <a:endCxn id="1132" idx="2"/>
          </p:cNvCxnSpPr>
          <p:nvPr/>
        </p:nvCxnSpPr>
        <p:spPr>
          <a:xfrm rot="10800000">
            <a:off x="6763645" y="1118363"/>
            <a:ext cx="0" cy="316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5" name="Google Shape;1135;p110"/>
          <p:cNvCxnSpPr>
            <a:stCxn id="1114" idx="0"/>
            <a:endCxn id="1131" idx="2"/>
          </p:cNvCxnSpPr>
          <p:nvPr/>
        </p:nvCxnSpPr>
        <p:spPr>
          <a:xfrm flipH="1" rot="10800000">
            <a:off x="3024300" y="1118202"/>
            <a:ext cx="12900" cy="243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6" name="Google Shape;1136;p110"/>
          <p:cNvCxnSpPr/>
          <p:nvPr/>
        </p:nvCxnSpPr>
        <p:spPr>
          <a:xfrm flipH="1" rot="10800000">
            <a:off x="3036874" y="2109307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7" name="Google Shape;1137;p110"/>
          <p:cNvCxnSpPr/>
          <p:nvPr/>
        </p:nvCxnSpPr>
        <p:spPr>
          <a:xfrm flipH="1" rot="10800000">
            <a:off x="3036874" y="3026032"/>
            <a:ext cx="600" cy="169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8" name="Google Shape;1138;p110"/>
          <p:cNvSpPr txBox="1"/>
          <p:nvPr/>
        </p:nvSpPr>
        <p:spPr>
          <a:xfrm>
            <a:off x="7986800" y="3156350"/>
            <a:ext cx="1144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9" name="Google Shape;1139;p110"/>
          <p:cNvSpPr/>
          <p:nvPr/>
        </p:nvSpPr>
        <p:spPr>
          <a:xfrm>
            <a:off x="5755898" y="2233212"/>
            <a:ext cx="2014600" cy="78717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0"/>
          <p:cNvSpPr txBox="1"/>
          <p:nvPr/>
        </p:nvSpPr>
        <p:spPr>
          <a:xfrm>
            <a:off x="6437438" y="2426163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their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1" name="Google Shape;1141;p110"/>
          <p:cNvSpPr txBox="1"/>
          <p:nvPr/>
        </p:nvSpPr>
        <p:spPr>
          <a:xfrm>
            <a:off x="6019963" y="223322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students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2" name="Google Shape;1142;p110"/>
          <p:cNvSpPr txBox="1"/>
          <p:nvPr/>
        </p:nvSpPr>
        <p:spPr>
          <a:xfrm>
            <a:off x="6071413" y="2065575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books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3" name="Google Shape;1143;p110"/>
          <p:cNvSpPr txBox="1"/>
          <p:nvPr/>
        </p:nvSpPr>
        <p:spPr>
          <a:xfrm>
            <a:off x="6161413" y="1890438"/>
            <a:ext cx="104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opened </a:t>
            </a:r>
            <a:r>
              <a:rPr lang="en" sz="3600">
                <a:latin typeface="Lato"/>
                <a:ea typeface="Lato"/>
                <a:cs typeface="Lato"/>
                <a:sym typeface="Lato"/>
              </a:rPr>
              <a:t>.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4" name="Google Shape;1144;p110"/>
          <p:cNvSpPr txBox="1"/>
          <p:nvPr/>
        </p:nvSpPr>
        <p:spPr>
          <a:xfrm>
            <a:off x="7940900" y="2174788"/>
            <a:ext cx="11448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contextual word embeddings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5" name="Google Shape;1145;p110"/>
          <p:cNvCxnSpPr/>
          <p:nvPr/>
        </p:nvCxnSpPr>
        <p:spPr>
          <a:xfrm flipH="1" rot="10800000">
            <a:off x="6751550" y="1857775"/>
            <a:ext cx="8100" cy="351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6" name="Google Shape;1146;p110"/>
          <p:cNvSpPr txBox="1"/>
          <p:nvPr/>
        </p:nvSpPr>
        <p:spPr>
          <a:xfrm>
            <a:off x="6544975" y="1328613"/>
            <a:ext cx="5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 ...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7" name="Google Shape;1147;p110"/>
          <p:cNvSpPr txBox="1"/>
          <p:nvPr/>
        </p:nvSpPr>
        <p:spPr>
          <a:xfrm>
            <a:off x="3861750" y="1272450"/>
            <a:ext cx="13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8" name="Google Shape;1148;p110"/>
          <p:cNvSpPr/>
          <p:nvPr/>
        </p:nvSpPr>
        <p:spPr>
          <a:xfrm>
            <a:off x="3658950" y="4532325"/>
            <a:ext cx="5139000" cy="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10"/>
          <p:cNvSpPr/>
          <p:nvPr/>
        </p:nvSpPr>
        <p:spPr>
          <a:xfrm>
            <a:off x="5334275" y="1280100"/>
            <a:ext cx="251100" cy="1756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10"/>
          <p:cNvSpPr txBox="1"/>
          <p:nvPr/>
        </p:nvSpPr>
        <p:spPr>
          <a:xfrm>
            <a:off x="3879138" y="1634475"/>
            <a:ext cx="15480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we’d like to learn these features as well during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pretraining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1"/>
          <p:cNvSpPr txBox="1"/>
          <p:nvPr>
            <p:ph type="title"/>
          </p:nvPr>
        </p:nvSpPr>
        <p:spPr>
          <a:xfrm>
            <a:off x="24383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 types</a:t>
            </a:r>
            <a:endParaRPr/>
          </a:p>
        </p:txBody>
      </p:sp>
      <p:sp>
        <p:nvSpPr>
          <p:cNvPr id="1156" name="Google Shape;1156;p111"/>
          <p:cNvSpPr txBox="1"/>
          <p:nvPr>
            <p:ph idx="1" type="body"/>
          </p:nvPr>
        </p:nvSpPr>
        <p:spPr>
          <a:xfrm>
            <a:off x="190325" y="1303675"/>
            <a:ext cx="3157800" cy="331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i="1" lang="en">
                <a:solidFill>
                  <a:srgbClr val="595959"/>
                </a:solidFill>
              </a:rPr>
              <a:t>context-free/static</a:t>
            </a:r>
            <a:r>
              <a:rPr lang="en">
                <a:solidFill>
                  <a:srgbClr val="595959"/>
                </a:solidFill>
              </a:rPr>
              <a:t>: each word </a:t>
            </a:r>
            <a:r>
              <a:rPr b="1" lang="en">
                <a:solidFill>
                  <a:srgbClr val="595959"/>
                </a:solidFill>
              </a:rPr>
              <a:t>x</a:t>
            </a:r>
            <a:r>
              <a:rPr b="1" baseline="-25000" lang="en">
                <a:solidFill>
                  <a:srgbClr val="595959"/>
                </a:solidFill>
              </a:rPr>
              <a:t>i</a:t>
            </a:r>
            <a:r>
              <a:rPr lang="en">
                <a:solidFill>
                  <a:srgbClr val="595959"/>
                </a:solidFill>
              </a:rPr>
              <a:t> has a single embedding </a:t>
            </a:r>
            <a:r>
              <a:rPr b="1" lang="en">
                <a:solidFill>
                  <a:srgbClr val="4A86E8"/>
                </a:solidFill>
              </a:rPr>
              <a:t>v</a:t>
            </a:r>
            <a:r>
              <a:rPr b="1"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595959"/>
                </a:solidFill>
              </a:rPr>
              <a:t>, regardless of the word’s context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i="1" lang="en">
                <a:solidFill>
                  <a:srgbClr val="595959"/>
                </a:solidFill>
              </a:rPr>
              <a:t>contextual</a:t>
            </a:r>
            <a:r>
              <a:rPr lang="en">
                <a:solidFill>
                  <a:srgbClr val="595959"/>
                </a:solidFill>
              </a:rPr>
              <a:t>: word x</a:t>
            </a:r>
            <a:r>
              <a:rPr baseline="-25000" lang="en">
                <a:solidFill>
                  <a:srgbClr val="595959"/>
                </a:solidFill>
              </a:rPr>
              <a:t>i</a:t>
            </a:r>
            <a:r>
              <a:rPr lang="en">
                <a:solidFill>
                  <a:srgbClr val="595959"/>
                </a:solidFill>
              </a:rPr>
              <a:t> embedding </a:t>
            </a:r>
            <a:r>
              <a:rPr b="1" i="1" lang="en">
                <a:solidFill>
                  <a:srgbClr val="595959"/>
                </a:solidFill>
              </a:rPr>
              <a:t>depends on the word’s context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595959"/>
                </a:solidFill>
              </a:rPr>
              <a:t>        h</a:t>
            </a:r>
            <a:r>
              <a:rPr b="1" baseline="-25000" lang="en" sz="2400">
                <a:solidFill>
                  <a:srgbClr val="595959"/>
                </a:solidFill>
              </a:rPr>
              <a:t>i</a:t>
            </a:r>
            <a:r>
              <a:rPr lang="en" sz="2400">
                <a:solidFill>
                  <a:srgbClr val="595959"/>
                </a:solidFill>
              </a:rPr>
              <a:t> =f</a:t>
            </a:r>
            <a:r>
              <a:rPr baseline="-25000" lang="en" sz="2400">
                <a:solidFill>
                  <a:srgbClr val="595959"/>
                </a:solidFill>
              </a:rPr>
              <a:t>θ</a:t>
            </a:r>
            <a:r>
              <a:rPr lang="en" sz="2400"/>
              <a:t>(</a:t>
            </a:r>
            <a:r>
              <a:rPr b="1" lang="en" sz="2400">
                <a:solidFill>
                  <a:srgbClr val="4A86E8"/>
                </a:solidFill>
              </a:rPr>
              <a:t>v</a:t>
            </a:r>
            <a:r>
              <a:rPr b="1" baseline="-25000" lang="en" sz="2400">
                <a:solidFill>
                  <a:srgbClr val="4A86E8"/>
                </a:solidFill>
              </a:rPr>
              <a:t>i</a:t>
            </a:r>
            <a:r>
              <a:rPr lang="en" sz="2400"/>
              <a:t>, </a:t>
            </a:r>
            <a:r>
              <a:rPr lang="en" sz="2400">
                <a:solidFill>
                  <a:schemeClr val="lt2"/>
                </a:solidFill>
                <a:highlight>
                  <a:srgbClr val="F4CCCC"/>
                </a:highlight>
              </a:rPr>
              <a:t>context</a:t>
            </a:r>
            <a:r>
              <a:rPr lang="en" sz="2400"/>
              <a:t>)</a:t>
            </a:r>
            <a:endParaRPr baseline="-25000" sz="2400"/>
          </a:p>
        </p:txBody>
      </p:sp>
      <p:pic>
        <p:nvPicPr>
          <p:cNvPr id="1157" name="Google Shape;115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48" y="1211350"/>
            <a:ext cx="4603450" cy="3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